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845" r:id="rId3"/>
  </p:sldMasterIdLst>
  <p:notesMasterIdLst>
    <p:notesMasterId r:id="rId28"/>
  </p:notesMasterIdLst>
  <p:sldIdLst>
    <p:sldId id="430" r:id="rId4"/>
    <p:sldId id="432" r:id="rId5"/>
    <p:sldId id="433" r:id="rId6"/>
    <p:sldId id="435" r:id="rId7"/>
    <p:sldId id="436" r:id="rId8"/>
    <p:sldId id="437" r:id="rId9"/>
    <p:sldId id="438" r:id="rId10"/>
    <p:sldId id="439" r:id="rId11"/>
    <p:sldId id="280" r:id="rId12"/>
    <p:sldId id="440" r:id="rId13"/>
    <p:sldId id="441" r:id="rId14"/>
    <p:sldId id="400" r:id="rId15"/>
    <p:sldId id="443" r:id="rId16"/>
    <p:sldId id="291" r:id="rId17"/>
    <p:sldId id="271" r:id="rId18"/>
    <p:sldId id="445" r:id="rId19"/>
    <p:sldId id="446" r:id="rId20"/>
    <p:sldId id="297" r:id="rId21"/>
    <p:sldId id="298" r:id="rId22"/>
    <p:sldId id="276" r:id="rId23"/>
    <p:sldId id="449" r:id="rId24"/>
    <p:sldId id="278" r:id="rId25"/>
    <p:sldId id="275" r:id="rId26"/>
    <p:sldId id="293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O, Jenny" initials="SJ" lastIdx="18" clrIdx="0">
    <p:extLst>
      <p:ext uri="{19B8F6BF-5375-455C-9EA6-DF929625EA0E}">
        <p15:presenceInfo xmlns:p15="http://schemas.microsoft.com/office/powerpoint/2012/main" userId="S::Jenny.Shao@ihpa.gov.au::e918e5f4-7c38-4445-be41-0a506c483ccd" providerId="AD"/>
      </p:ext>
    </p:extLst>
  </p:cmAuthor>
  <p:cmAuthor id="2" name="OHLSSON, Rosie" initials="OR" lastIdx="4" clrIdx="1">
    <p:extLst>
      <p:ext uri="{19B8F6BF-5375-455C-9EA6-DF929625EA0E}">
        <p15:presenceInfo xmlns:p15="http://schemas.microsoft.com/office/powerpoint/2012/main" userId="S::ohlssr@Health.gov.au::10bda35f-cd5d-44e7-bc02-c3a7aadbdb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2"/>
    <a:srgbClr val="5E2F7E"/>
    <a:srgbClr val="009AB8"/>
    <a:srgbClr val="F47920"/>
    <a:srgbClr val="C40B46"/>
    <a:srgbClr val="5E2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3758" autoAdjust="0"/>
  </p:normalViewPr>
  <p:slideViewPr>
    <p:cSldViewPr snapToGrid="0">
      <p:cViewPr varScale="1">
        <p:scale>
          <a:sx n="136" d="100"/>
          <a:sy n="136" d="100"/>
        </p:scale>
        <p:origin x="48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B52D1-B61E-42EF-9C78-AC3BBE59A0BE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D732-9C08-475F-8FD7-1C0172FBCC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19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D732-9C08-475F-8FD7-1C0172FBCC1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76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D732-9C08-475F-8FD7-1C0172FBCC1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52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Diagram in middle of slide to be changed to fact sheet diagram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D732-9C08-475F-8FD7-1C0172FBCC1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69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D732-9C08-475F-8FD7-1C0172FBCC1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02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9" b="110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Placeholder 4" descr="The logo for the Independent Hospital Pricing Authority"/>
          <p:cNvSpPr>
            <a:spLocks noGrp="1"/>
          </p:cNvSpPr>
          <p:nvPr>
            <p:ph type="body" sz="quarter" idx="3" hasCustomPrompt="1"/>
          </p:nvPr>
        </p:nvSpPr>
        <p:spPr>
          <a:xfrm>
            <a:off x="7916848" y="3615982"/>
            <a:ext cx="687600" cy="1044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108000" rIns="108000" anchor="ctr" anchorCtr="0">
            <a:noAutofit/>
          </a:bodyPr>
          <a:lstStyle>
            <a:lvl1pPr marL="0" indent="0">
              <a:buNone/>
              <a:defRPr sz="28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87312"/>
            <a:ext cx="5220000" cy="2381772"/>
          </a:xfrm>
          <a:noFill/>
        </p:spPr>
        <p:txBody>
          <a:bodyPr anchor="t" anchorCtr="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noProof="0"/>
              <a:t>Click to add presentation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3032359"/>
            <a:ext cx="5220000" cy="979551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accent3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/>
              <a:t>Click to add optional subtitle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0000" y="4543982"/>
            <a:ext cx="5220000" cy="26621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Independent Hospital Pricing Authority</a:t>
            </a:r>
          </a:p>
        </p:txBody>
      </p:sp>
    </p:spTree>
    <p:extLst>
      <p:ext uri="{BB962C8B-B14F-4D97-AF65-F5344CB8AC3E}">
        <p14:creationId xmlns:p14="http://schemas.microsoft.com/office/powerpoint/2010/main" val="225483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9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453149"/>
            <a:ext cx="3420000" cy="27898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98438" y="1453149"/>
            <a:ext cx="3420000" cy="27898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17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453149"/>
            <a:ext cx="4124280" cy="27898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957892" y="1453149"/>
            <a:ext cx="2860546" cy="26449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none" baseline="0">
                <a:solidFill>
                  <a:srgbClr val="0085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chart or table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957894" y="1755396"/>
            <a:ext cx="2860512" cy="24875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Click icon to add chart or table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25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39999" y="1453149"/>
            <a:ext cx="5688000" cy="26449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chart or table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39999" y="1755396"/>
            <a:ext cx="5688000" cy="24875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Click icon to add chart or table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80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or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39999" y="1453149"/>
            <a:ext cx="3420000" cy="26449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chart or table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39999" y="1755396"/>
            <a:ext cx="3420000" cy="24875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AU" noProof="0"/>
              <a:t>Click icon to add chart or table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398438" y="1453149"/>
            <a:ext cx="3420000" cy="26449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chart or table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98440" y="1755396"/>
            <a:ext cx="3420000" cy="24875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Click icon to add chart or table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47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CD601-27C7-481D-8C25-363214B4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4009-5DAC-4940-94DC-C3C13D868326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688BC-64ED-4D1A-84DA-96C29BCC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090F8-27F4-45D4-B1DC-9E652696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2E73-9A59-4013-B869-8B263FE44EB2}" type="slidenum">
              <a:rPr lang="en-AU" smtClean="0"/>
              <a:t>‹#›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54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Midnigh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1CB8071-6CBF-C513-6CCE-CCCABB147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2" y="3260806"/>
            <a:ext cx="4457700" cy="189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512A4-C4AB-9B05-785B-532CED637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44C81-63C6-0FE0-6456-FE265ECDC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539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128195-DC9F-08AD-353D-44E596C3B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A52E6C-BC00-30C8-EAE5-814F899F9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30"/>
            <a:ext cx="1150144" cy="25392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E390B-4402-A598-B2F2-BA2DCC211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1" y="3198020"/>
            <a:ext cx="2148840" cy="25392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subtitle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6969379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1CB8071-6CBF-C513-6CCE-CCCABB147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247618"/>
            <a:ext cx="4457700" cy="1895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512A4-C4AB-9B05-785B-532CED637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44C81-63C6-0FE0-6456-FE265ECDC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128195-DC9F-08AD-353D-44E596C3B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7D04CD46-F645-63D3-2AA4-0D600D1E5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313204-0DB9-5CE7-D50F-E92CC4648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45986621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Midnigh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12A4-C4AB-9B05-785B-532CED6378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459" y="1791477"/>
            <a:ext cx="657130" cy="725465"/>
          </a:xfrm>
        </p:spPr>
        <p:txBody>
          <a:bodyPr anchor="b"/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#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44C81-63C6-0FE0-6456-FE265ECDC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1163" y="3187823"/>
            <a:ext cx="68580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Transition subtitle style</a:t>
            </a:r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128195-DC9F-08AD-353D-44E596C3B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A52E6C-BC00-30C8-EAE5-814F899F9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30"/>
            <a:ext cx="1150144" cy="253920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B9089E7-E3E3-704B-F5CF-F3043FA59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1650" y="1791476"/>
            <a:ext cx="5329238" cy="1348979"/>
          </a:xfrm>
        </p:spPr>
        <p:txBody>
          <a:bodyPr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transition style</a:t>
            </a:r>
          </a:p>
        </p:txBody>
      </p:sp>
      <p:pic>
        <p:nvPicPr>
          <p:cNvPr id="39" name="Picture 38" descr="Icon&#10;&#10;Description automatically generated with low confidence">
            <a:extLst>
              <a:ext uri="{FF2B5EF4-FFF2-40B4-BE49-F238E27FC236}">
                <a16:creationId xmlns:a16="http://schemas.microsoft.com/office/drawing/2014/main" id="{F3132A28-8614-2C8F-CE1D-632937865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293E42-113B-24D2-E9B2-0C1123672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613669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- Midnigh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B44C81-63C6-0FE0-6456-FE265ECDC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2999" y="2972305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the Paragraph text</a:t>
            </a:r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128195-DC9F-08AD-353D-44E596C3B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A52E6C-BC00-30C8-EAE5-814F899F9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30"/>
            <a:ext cx="1150144" cy="253920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B9089E7-E3E3-704B-F5CF-F3043FA59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2999" y="1883245"/>
            <a:ext cx="6858000" cy="1348979"/>
          </a:xfrm>
        </p:spPr>
        <p:txBody>
          <a:bodyPr>
            <a:noAutofit/>
          </a:bodyPr>
          <a:lstStyle>
            <a:lvl1pPr marL="0" indent="0" algn="ctr">
              <a:buNone/>
              <a:defRPr sz="7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Numbers</a:t>
            </a:r>
          </a:p>
        </p:txBody>
      </p:sp>
      <p:pic>
        <p:nvPicPr>
          <p:cNvPr id="39" name="Picture 38" descr="Icon&#10;&#10;Description automatically generated with low confidence">
            <a:extLst>
              <a:ext uri="{FF2B5EF4-FFF2-40B4-BE49-F238E27FC236}">
                <a16:creationId xmlns:a16="http://schemas.microsoft.com/office/drawing/2014/main" id="{F3132A28-8614-2C8F-CE1D-632937865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2EC7F3-8465-AB2D-2366-8E4919C5A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293058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3422650"/>
            <a:ext cx="5257800" cy="979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optional subtitle</a:t>
            </a:r>
            <a:endParaRPr lang="en-AU"/>
          </a:p>
        </p:txBody>
      </p:sp>
      <p:pic>
        <p:nvPicPr>
          <p:cNvPr id="9" name="Picture 8" descr="Decorativ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3808" cy="47427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39552" y="987574"/>
            <a:ext cx="5256584" cy="2376264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/>
              <a:t>Click to add section divider title</a:t>
            </a:r>
            <a:endParaRPr lang="en-A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64587" y="4840002"/>
            <a:ext cx="55446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en-GB" sz="800" b="1">
                <a:solidFill>
                  <a:schemeClr val="bg1"/>
                </a:solidFill>
              </a:rPr>
              <a:t>www.ihpa.gov.au</a:t>
            </a:r>
            <a:endParaRPr lang="en-AU" sz="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24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Midnigh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12A4-C4AB-9B05-785B-532CED6378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459" y="578149"/>
            <a:ext cx="657130" cy="1348979"/>
          </a:xfrm>
        </p:spPr>
        <p:txBody>
          <a:bodyPr anchor="b">
            <a:noAutofit/>
          </a:bodyPr>
          <a:lstStyle>
            <a:lvl1pPr algn="l">
              <a:lnSpc>
                <a:spcPct val="0"/>
              </a:lnSpc>
              <a:defRPr sz="103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“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44C81-63C6-0FE0-6456-FE265ECDC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7892" y="3671812"/>
            <a:ext cx="3484559" cy="27384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Name and Position</a:t>
            </a:r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128195-DC9F-08AD-353D-44E596C3B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A52E6C-BC00-30C8-EAE5-814F899F9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30"/>
            <a:ext cx="1150144" cy="253920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B9089E7-E3E3-704B-F5CF-F3043FA59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58" y="1146853"/>
            <a:ext cx="7631084" cy="2069521"/>
          </a:xfrm>
        </p:spPr>
        <p:txBody>
          <a:bodyPr>
            <a:normAutofit/>
          </a:bodyPr>
          <a:lstStyle>
            <a:lvl1pPr marL="0" indent="0">
              <a:buNone/>
              <a:defRPr sz="225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Quote Style</a:t>
            </a:r>
          </a:p>
        </p:txBody>
      </p:sp>
      <p:pic>
        <p:nvPicPr>
          <p:cNvPr id="39" name="Picture 38" descr="Icon&#10;&#10;Description automatically generated with low confidence">
            <a:extLst>
              <a:ext uri="{FF2B5EF4-FFF2-40B4-BE49-F238E27FC236}">
                <a16:creationId xmlns:a16="http://schemas.microsoft.com/office/drawing/2014/main" id="{F3132A28-8614-2C8F-CE1D-632937865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46BA66-8EDA-1C8B-09DE-1DBEF4D0E8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0872" y="3422376"/>
            <a:ext cx="772716" cy="772716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450"/>
            </a:lvl1pPr>
          </a:lstStyle>
          <a:p>
            <a:r>
              <a:rPr lang="en-PH"/>
              <a:t>Click to Insert Picture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0785D5B-A3F5-BBE5-F2CF-5A448B9F7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3452566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Midnight Background">
    <p:bg>
      <p:bgPr>
        <a:solidFill>
          <a:srgbClr val="C1D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12A4-C4AB-9B05-785B-532CED6378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459" y="578149"/>
            <a:ext cx="657130" cy="1348979"/>
          </a:xfrm>
        </p:spPr>
        <p:txBody>
          <a:bodyPr anchor="b">
            <a:noAutofit/>
          </a:bodyPr>
          <a:lstStyle>
            <a:lvl1pPr algn="l">
              <a:lnSpc>
                <a:spcPct val="0"/>
              </a:lnSpc>
              <a:defRPr sz="103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“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44C81-63C6-0FE0-6456-FE265ECDC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7892" y="3671812"/>
            <a:ext cx="3484559" cy="27384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Name and Position</a:t>
            </a:r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128195-DC9F-08AD-353D-44E596C3B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B9089E7-E3E3-704B-F5CF-F3043FA59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58" y="1146853"/>
            <a:ext cx="7631084" cy="2069521"/>
          </a:xfrm>
        </p:spPr>
        <p:txBody>
          <a:bodyPr>
            <a:normAutofit/>
          </a:bodyPr>
          <a:lstStyle>
            <a:lvl1pPr marL="0" indent="0">
              <a:buNone/>
              <a:defRPr sz="225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Quote Style</a:t>
            </a:r>
          </a:p>
        </p:txBody>
      </p:sp>
      <p:pic>
        <p:nvPicPr>
          <p:cNvPr id="39" name="Picture 38" descr="Icon&#10;&#10;Description automatically generated with low confidence">
            <a:extLst>
              <a:ext uri="{FF2B5EF4-FFF2-40B4-BE49-F238E27FC236}">
                <a16:creationId xmlns:a16="http://schemas.microsoft.com/office/drawing/2014/main" id="{F3132A28-8614-2C8F-CE1D-632937865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46BA66-8EDA-1C8B-09DE-1DBEF4D0E8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0872" y="3422376"/>
            <a:ext cx="772716" cy="772716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450"/>
            </a:lvl1pPr>
          </a:lstStyle>
          <a:p>
            <a:r>
              <a:rPr lang="en-PH"/>
              <a:t>Click to Insert Picture</a:t>
            </a:r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FC1F809C-A6C8-2008-B1CF-A7003B36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A97F64-51AD-F3A2-CE4D-BBDE18D8F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4281566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A69C64A-EBBA-681E-A860-552C3C966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41E5C6BB-B221-1274-28B3-1D53AA1A4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FD294-9E77-000E-5E6B-7BC1284C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CF81-8BE5-4B04-9810-69084D2FB6DF}" type="datetime1">
              <a:rPr lang="en-PH" smtClean="0"/>
              <a:t>29/11/2022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0573F-DF15-9D31-9501-4101C63D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Master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AE1D9-A1F8-F794-1FF9-0128BFFA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D0FDEC-F2F1-CA5E-5C61-674E6680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4482120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A69C64A-EBBA-681E-A860-552C3C966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A6CB0-F243-117C-02EA-7723EF91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22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DB95A-6858-1C9C-0FB8-BCECB3CB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420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41E5C6BB-B221-1274-28B3-1D53AA1A4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AF7EB01-AF3F-5584-2070-F36AC0FCE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49C588FF-6408-4092-AEEF-0CBE961C627A}" type="datetime1">
              <a:rPr lang="en-PH" smtClean="0"/>
              <a:t>29/11/2022</a:t>
            </a:fld>
            <a:endParaRPr lang="en-PH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60A98B-8236-CE16-8E36-4D351E6DB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6310F2-1B07-8491-F6E4-FE48D8D9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53133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t Midnight Background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A69C64A-EBBA-681E-A860-552C3C966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A6CB0-F243-117C-02EA-7723EF91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22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DB95A-6858-1C9C-0FB8-BCECB3CB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420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41E5C6BB-B221-1274-28B3-1D53AA1A4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AF7EB01-AF3F-5584-2070-F36AC0FCE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8188F068-E31A-4B90-8E23-58A44838E958}" type="datetime1">
              <a:rPr lang="en-PH" smtClean="0"/>
              <a:t>29/11/2022</a:t>
            </a:fld>
            <a:endParaRPr lang="en-PH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60A98B-8236-CE16-8E36-4D351E6DB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6310F2-1B07-8491-F6E4-FE48D8D9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38271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t Cobalt Background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A69C64A-EBBA-681E-A860-552C3C966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A6CB0-F243-117C-02EA-7723EF91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22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DB95A-6858-1C9C-0FB8-BCECB3CB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420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41E5C6BB-B221-1274-28B3-1D53AA1A4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AF7EB01-AF3F-5584-2070-F36AC0FCE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9139638-1E2B-4D30-816A-D860CDFAD360}" type="datetime1">
              <a:rPr lang="en-PH" smtClean="0"/>
              <a:t>29/11/2022</a:t>
            </a:fld>
            <a:endParaRPr lang="en-PH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60A98B-8236-CE16-8E36-4D351E6DB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6310F2-1B07-8491-F6E4-FE48D8D9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1767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t Water Background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A69C64A-EBBA-681E-A860-552C3C966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A6CB0-F243-117C-02EA-7723EF91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22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DB95A-6858-1C9C-0FB8-BCECB3CB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420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41E5C6BB-B221-1274-28B3-1D53AA1A4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AF7EB01-AF3F-5584-2070-F36AC0FCE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65EE31C3-D5FF-492B-8622-6DDD2C6F7565}" type="datetime1">
              <a:rPr lang="en-PH" smtClean="0"/>
              <a:t>29/11/2022</a:t>
            </a:fld>
            <a:endParaRPr lang="en-PH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60A98B-8236-CE16-8E36-4D351E6DB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6310F2-1B07-8491-F6E4-FE48D8D9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28280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t Shamrock Background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A69C64A-EBBA-681E-A860-552C3C966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A6CB0-F243-117C-02EA-7723EF91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22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DB95A-6858-1C9C-0FB8-BCECB3CB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420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41E5C6BB-B221-1274-28B3-1D53AA1A4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AF7EB01-AF3F-5584-2070-F36AC0FCE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19376EB-BA7E-464B-B8E4-2DC621DBB2DC}" type="datetime1">
              <a:rPr lang="en-PH" smtClean="0"/>
              <a:t>29/11/2022</a:t>
            </a:fld>
            <a:endParaRPr lang="en-PH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60A98B-8236-CE16-8E36-4D351E6DB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6310F2-1B07-8491-F6E4-FE48D8D9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38650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t Fountain Background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A69C64A-EBBA-681E-A860-552C3C966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A6CB0-F243-117C-02EA-7723EF91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22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DB95A-6858-1C9C-0FB8-BCECB3CB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420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41E5C6BB-B221-1274-28B3-1D53AA1A4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AF7EB01-AF3F-5584-2070-F36AC0FCE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ED9FA2C-4266-4F28-A85F-39FD25EC0F10}" type="datetime1">
              <a:rPr lang="en-PH" smtClean="0"/>
              <a:t>29/11/2022</a:t>
            </a:fld>
            <a:endParaRPr lang="en-PH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60A98B-8236-CE16-8E36-4D351E6DB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6310F2-1B07-8491-F6E4-FE48D8D9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85194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BF858303-1DAA-C857-5164-C482FE5D8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69E23-D5D6-CCC0-5C7C-76CAACBD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273844"/>
            <a:ext cx="8363306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DF912-01F3-E793-8C65-F186D08C4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0EE5A19C-EAEC-D629-95AE-F6AFBF0A4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E328A3-A635-E9BC-C9A9-130905569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BD92B9B1-0620-4479-9C94-9B0486F74545}" type="datetime1">
              <a:rPr lang="en-PH" smtClean="0"/>
              <a:t>29/11/2022</a:t>
            </a:fld>
            <a:endParaRPr lang="en-PH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5E8F1F-6334-1806-2381-00C0E3AAB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E2BBC84-E94B-DE12-62D7-55C08068B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972633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107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t Midnight Background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DF912-01F3-E793-8C65-F186D08C4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E328A3-A635-E9BC-C9A9-130905569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468C7BF9-A21B-4303-9E81-A7C673BA1B6E}" type="datetime1">
              <a:rPr lang="en-PH" smtClean="0"/>
              <a:t>29/11/2022</a:t>
            </a:fld>
            <a:endParaRPr lang="en-PH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5E8F1F-6334-1806-2381-00C0E3AAB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E2BBC84-E94B-DE12-62D7-55C08068B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4A0BC499-7AE1-C24A-128A-569769D21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D6D06226-80FF-1D85-9332-111E8A6D0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BEEAB1D-0243-751E-633D-D8098AF7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273844"/>
            <a:ext cx="8363306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47159007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Midnigh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DF912-01F3-E793-8C65-F186D08C4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E328A3-A635-E9BC-C9A9-130905569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7D67D1AA-5B6E-4B21-87C8-FD24DC438A0E}" type="datetime1">
              <a:rPr lang="en-PH" smtClean="0"/>
              <a:t>29/11/2022</a:t>
            </a:fld>
            <a:endParaRPr lang="en-PH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5E8F1F-6334-1806-2381-00C0E3AAB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E2BBC84-E94B-DE12-62D7-55C08068B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D52D3E-A3D6-4B5D-6975-268DF3A12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30"/>
            <a:ext cx="1150144" cy="253920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A2DF867E-1673-5151-2DEE-A13203E18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3BB6074-E7E5-A873-0AFE-034ACD12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273844"/>
            <a:ext cx="8363306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6150218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46AAF61-09B7-7FCE-208D-993133DFC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C2EC3-971E-EFBC-3DB9-BFEA5DFC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C18DC-8FC0-8857-1654-BC104649E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2" y="1369219"/>
            <a:ext cx="4300538" cy="316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A3335-D12F-EADF-9B51-DEB7DF90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343399" cy="316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10F62A9B-EFBC-694B-A4D1-D4F839505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7A4DF49-1261-D88B-6684-608D6D88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9F579424-760B-4A9D-BD3B-C0DA318F1B6D}" type="datetime1">
              <a:rPr lang="en-PH" smtClean="0"/>
              <a:t>29/11/2022</a:t>
            </a:fld>
            <a:endParaRPr lang="en-PH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5AAD042-5574-D50E-9548-B3B82C8E7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7E67820-0897-C1FF-F373-DDED796AD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44856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46AAF61-09B7-7FCE-208D-993133DFC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C2EC3-971E-EFBC-3DB9-BFEA5DFC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C18DC-8FC0-8857-1654-BC104649E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1369219"/>
            <a:ext cx="2804811" cy="316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A3335-D12F-EADF-9B51-DEB7DF90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5425" y="1369219"/>
            <a:ext cx="2832764" cy="316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10F62A9B-EFBC-694B-A4D1-D4F839505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7A4DF49-1261-D88B-6684-608D6D88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E08FD42D-7AE7-4D84-9A2A-76B770E2F962}" type="datetime1">
              <a:rPr lang="en-PH" smtClean="0"/>
              <a:t>29/11/2022</a:t>
            </a:fld>
            <a:endParaRPr lang="en-PH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5AAD042-5574-D50E-9548-B3B82C8E7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7E67820-0897-C1FF-F373-DDED796AD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5661514-5491-E2AB-29F4-D5B9FEC605F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39785" y="1369219"/>
            <a:ext cx="2832764" cy="316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75837184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46AAF61-09B7-7FCE-208D-993133DFC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C2EC3-971E-EFBC-3DB9-BFEA5DFC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C18DC-8FC0-8857-1654-BC104649E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492" y="1369219"/>
            <a:ext cx="2239805" cy="141138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10F62A9B-EFBC-694B-A4D1-D4F839505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7A4DF49-1261-D88B-6684-608D6D88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1EF4993-88E6-4FBD-959A-F2ECF40C9E6C}" type="datetime1">
              <a:rPr lang="en-PH" smtClean="0"/>
              <a:t>29/11/2022</a:t>
            </a:fld>
            <a:endParaRPr lang="en-PH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5AAD042-5574-D50E-9548-B3B82C8E7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7E67820-0897-C1FF-F373-DDED796AD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DCC0241-313E-FFD5-3FDF-47FAE292F51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0492" y="2881810"/>
            <a:ext cx="2239805" cy="141138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34B6B43-CEB0-18A7-4460-173F66AC933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771618" y="1369219"/>
            <a:ext cx="2239805" cy="141138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D83936-9284-3C10-BEF1-51A40CD0509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71618" y="2881810"/>
            <a:ext cx="2239805" cy="141138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A2BD78-2A5E-5CB9-E1E5-412A2855C4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14313" y="1369219"/>
            <a:ext cx="565005" cy="56500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to insert picture</a:t>
            </a:r>
            <a:endParaRPr lang="en-PH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1BD078BA-6058-F07A-44C4-C77AC404B7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75439" y="1369219"/>
            <a:ext cx="565005" cy="56500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to insert picture</a:t>
            </a:r>
            <a:endParaRPr lang="en-PH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6BDC671-279B-1F81-178A-AE612F1C0E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4312" y="2881809"/>
            <a:ext cx="565005" cy="56500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to insert picture</a:t>
            </a:r>
            <a:endParaRPr lang="en-PH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D180D7B2-2046-C262-D7B7-357E75C9A3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75439" y="2881809"/>
            <a:ext cx="565005" cy="56500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to insert picture</a:t>
            </a:r>
            <a:endParaRPr lang="en-PH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C9ACBEB-4AA9-CB40-D55F-34E940F7577C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732744" y="1369219"/>
            <a:ext cx="2239805" cy="141138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15E0BA0-143A-B1D5-1B39-B2D1B512C60A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6732744" y="2881810"/>
            <a:ext cx="2239805" cy="141138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B54EA47C-D003-719A-8B15-05122DDD664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36565" y="1369219"/>
            <a:ext cx="565005" cy="56500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to insert picture</a:t>
            </a:r>
            <a:endParaRPr lang="en-PH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51261DCC-B2FD-1C7A-DC1B-1F7A57BFF5B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36565" y="2881809"/>
            <a:ext cx="565005" cy="56500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to insert picture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4125499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 with low confidence">
            <a:extLst>
              <a:ext uri="{FF2B5EF4-FFF2-40B4-BE49-F238E27FC236}">
                <a16:creationId xmlns:a16="http://schemas.microsoft.com/office/drawing/2014/main" id="{CF79E0AA-7122-5C7A-CB28-3A38E3306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D668C-5DC2-B8EB-8086-4154CAE75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312" y="1260872"/>
            <a:ext cx="428387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40304-762D-0A6B-7106-045A049A8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312" y="1878806"/>
            <a:ext cx="4283870" cy="2657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4A79F-772F-9C1F-D3D3-C2B72C8EB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434339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3C6725-BF67-B301-6362-0BF04A4E2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4343399" cy="2657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pic>
        <p:nvPicPr>
          <p:cNvPr id="13" name="Picture 12" descr="Icon&#10;&#10;Description automatically generated with low confidence">
            <a:extLst>
              <a:ext uri="{FF2B5EF4-FFF2-40B4-BE49-F238E27FC236}">
                <a16:creationId xmlns:a16="http://schemas.microsoft.com/office/drawing/2014/main" id="{8E507807-1FA6-846C-766F-E50554BAF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80216AB-7FE9-78BD-D346-5008BB29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273844"/>
            <a:ext cx="8758237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E558029-7BBC-3354-9736-F362E324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8EC7035D-D403-4017-A460-3DA496FE4650}" type="datetime1">
              <a:rPr lang="en-PH" smtClean="0"/>
              <a:t>29/11/2022</a:t>
            </a:fld>
            <a:endParaRPr lang="en-PH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6AF814C-71F4-E6A4-80DD-09E5E1D7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2B2CE3-9884-AEE6-3F39-104F5B2A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4155497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 with low confidence">
            <a:extLst>
              <a:ext uri="{FF2B5EF4-FFF2-40B4-BE49-F238E27FC236}">
                <a16:creationId xmlns:a16="http://schemas.microsoft.com/office/drawing/2014/main" id="{262C188D-FF19-C762-5374-90326E840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412D7-10A7-840B-A4DF-F3724702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14E226FB-D565-54B9-C980-69355AE12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27DCDC-7A2B-A2A2-5102-0DAEE4856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B98EBF5A-A479-4E9B-8DA9-877F4B3091D5}" type="datetime1">
              <a:rPr lang="en-PH" smtClean="0"/>
              <a:t>29/11/2022</a:t>
            </a:fld>
            <a:endParaRPr lang="en-PH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AA8491-F5C6-5E05-7014-F4B4CB4A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7558BD-CA30-36C6-0B5D-2909080C8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949235B-20F8-0F95-A697-EB9ABCC84E2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61938" y="1471613"/>
            <a:ext cx="3086100" cy="30670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23309493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 with low confidence">
            <a:extLst>
              <a:ext uri="{FF2B5EF4-FFF2-40B4-BE49-F238E27FC236}">
                <a16:creationId xmlns:a16="http://schemas.microsoft.com/office/drawing/2014/main" id="{262C188D-FF19-C762-5374-90326E840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412D7-10A7-840B-A4DF-F3724702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14E226FB-D565-54B9-C980-69355AE12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27DCDC-7A2B-A2A2-5102-0DAEE4856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B2FE943E-7FA9-4CA2-B165-092ED2559AB1}" type="datetime1">
              <a:rPr lang="en-PH" smtClean="0"/>
              <a:t>29/11/2022</a:t>
            </a:fld>
            <a:endParaRPr lang="en-PH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AA8491-F5C6-5E05-7014-F4B4CB4A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7558BD-CA30-36C6-0B5D-2909080C8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581567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Midnigh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 with low confidence">
            <a:extLst>
              <a:ext uri="{FF2B5EF4-FFF2-40B4-BE49-F238E27FC236}">
                <a16:creationId xmlns:a16="http://schemas.microsoft.com/office/drawing/2014/main" id="{262C188D-FF19-C762-5374-90326E840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412D7-10A7-840B-A4DF-F3724702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27DCDC-7A2B-A2A2-5102-0DAEE4856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1543DDB7-976A-4AA2-822D-2845A60BA479}" type="datetime1">
              <a:rPr lang="en-PH" smtClean="0"/>
              <a:t>29/11/2022</a:t>
            </a:fld>
            <a:endParaRPr lang="en-PH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AA8491-F5C6-5E05-7014-F4B4CB4A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7558BD-CA30-36C6-0B5D-2909080C8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7F153-49C5-6CB1-CE90-7C2202873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30"/>
            <a:ext cx="1150144" cy="2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63500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Cobalt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2C188D-FF19-C762-5374-90326E840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1"/>
            <a:ext cx="1884512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412D7-10A7-840B-A4DF-F3724702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27DCDC-7A2B-A2A2-5102-0DAEE4856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76E5AF36-9FED-4A61-847F-FA3B67DA48E1}" type="datetime1">
              <a:rPr lang="en-PH" smtClean="0"/>
              <a:t>29/11/2022</a:t>
            </a:fld>
            <a:endParaRPr lang="en-PH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AA8491-F5C6-5E05-7014-F4B4CB4A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7558BD-CA30-36C6-0B5D-2909080C8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7F153-49C5-6CB1-CE90-7C2202873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77" y="4733930"/>
            <a:ext cx="1150091" cy="2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3776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453147"/>
            <a:ext cx="3420000" cy="27898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98438" y="1453147"/>
            <a:ext cx="3420000" cy="27898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322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 - Midnight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2C188D-FF19-C762-5374-90326E840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1"/>
            <a:ext cx="1884512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412D7-10A7-840B-A4DF-F3724702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27DCDC-7A2B-A2A2-5102-0DAEE4856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DFA2B57-FE2F-4532-8473-7562E63E814F}" type="datetime1">
              <a:rPr lang="en-PH" smtClean="0"/>
              <a:t>29/11/2022</a:t>
            </a:fld>
            <a:endParaRPr lang="en-PH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AA8491-F5C6-5E05-7014-F4B4CB4A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7558BD-CA30-36C6-0B5D-2909080C8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7F153-49C5-6CB1-CE90-7C2202873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63"/>
            <a:ext cx="1150144" cy="2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12384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Shamrock Backgro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2C188D-FF19-C762-5374-90326E840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444"/>
            <a:ext cx="1884512" cy="729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412D7-10A7-840B-A4DF-F3724702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077C6C5-C0BE-A8BD-FB0F-92350D773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326868D4-F3C9-48F5-8C7B-9B3DAE7B5935}" type="datetime1">
              <a:rPr lang="en-PH" smtClean="0"/>
              <a:t>29/11/2022</a:t>
            </a:fld>
            <a:endParaRPr lang="en-PH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0AF770-E897-16B2-F956-DB4D6A0C0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F9D594-00E9-FA43-E5FB-66B26187B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9BD22E-9895-1DD5-3FB0-B3AE4F2CE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77" y="4733930"/>
            <a:ext cx="1150091" cy="2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00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- Shamrock Backgro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2C188D-FF19-C762-5374-90326E840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4" y="444"/>
            <a:ext cx="1884511" cy="729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412D7-10A7-840B-A4DF-F3724702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077C6C5-C0BE-A8BD-FB0F-92350D773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C6A0687-3591-43BD-8DA8-79C636D5A68B}" type="datetime1">
              <a:rPr lang="en-PH" smtClean="0"/>
              <a:t>29/11/2022</a:t>
            </a:fld>
            <a:endParaRPr lang="en-PH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0AF770-E897-16B2-F956-DB4D6A0C0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F9D594-00E9-FA43-E5FB-66B26187B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DA008-573A-1358-722B-E7FCA2117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63"/>
            <a:ext cx="1150144" cy="2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29990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-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12095F-AB13-3A6B-1F0E-3606E671B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88F4CE7A-BE15-4948-91B5-155D3296B5F5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66F505-BEFD-B0FB-2222-24564020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648024-A3DB-2CCA-A8BB-5A7CFE292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2BDA3-C4F1-7B35-C517-D0A01B03F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30"/>
            <a:ext cx="1150144" cy="253920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094091C9-D234-B18E-BBCC-090A065B2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194FDA-9226-FF61-96A3-B55277FA6A2E}"/>
              </a:ext>
            </a:extLst>
          </p:cNvPr>
          <p:cNvGrpSpPr/>
          <p:nvPr/>
        </p:nvGrpSpPr>
        <p:grpSpPr>
          <a:xfrm>
            <a:off x="6348385" y="1064767"/>
            <a:ext cx="1462142" cy="3013966"/>
            <a:chOff x="4991100" y="1152525"/>
            <a:chExt cx="2209800" cy="455514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260A026-E9CC-B4A7-663B-A2A432144DC6}"/>
                </a:ext>
              </a:extLst>
            </p:cNvPr>
            <p:cNvSpPr/>
            <p:nvPr/>
          </p:nvSpPr>
          <p:spPr>
            <a:xfrm>
              <a:off x="4991100" y="1152525"/>
              <a:ext cx="2209800" cy="4555140"/>
            </a:xfrm>
            <a:custGeom>
              <a:avLst/>
              <a:gdLst>
                <a:gd name="connsiteX0" fmla="*/ 1947291 w 2209800"/>
                <a:gd name="connsiteY0" fmla="*/ 76200 h 4555140"/>
                <a:gd name="connsiteX1" fmla="*/ 2133600 w 2209800"/>
                <a:gd name="connsiteY1" fmla="*/ 262509 h 4555140"/>
                <a:gd name="connsiteX2" fmla="*/ 2133600 w 2209800"/>
                <a:gd name="connsiteY2" fmla="*/ 4292632 h 4555140"/>
                <a:gd name="connsiteX3" fmla="*/ 1947291 w 2209800"/>
                <a:gd name="connsiteY3" fmla="*/ 4478941 h 4555140"/>
                <a:gd name="connsiteX4" fmla="*/ 262509 w 2209800"/>
                <a:gd name="connsiteY4" fmla="*/ 4478941 h 4555140"/>
                <a:gd name="connsiteX5" fmla="*/ 76200 w 2209800"/>
                <a:gd name="connsiteY5" fmla="*/ 4292632 h 4555140"/>
                <a:gd name="connsiteX6" fmla="*/ 76200 w 2209800"/>
                <a:gd name="connsiteY6" fmla="*/ 262509 h 4555140"/>
                <a:gd name="connsiteX7" fmla="*/ 262509 w 2209800"/>
                <a:gd name="connsiteY7" fmla="*/ 76200 h 4555140"/>
                <a:gd name="connsiteX8" fmla="*/ 1947291 w 2209800"/>
                <a:gd name="connsiteY8" fmla="*/ 76200 h 4555140"/>
                <a:gd name="connsiteX9" fmla="*/ 1947291 w 2209800"/>
                <a:gd name="connsiteY9" fmla="*/ 0 h 4555140"/>
                <a:gd name="connsiteX10" fmla="*/ 262509 w 2209800"/>
                <a:gd name="connsiteY10" fmla="*/ 0 h 4555140"/>
                <a:gd name="connsiteX11" fmla="*/ 0 w 2209800"/>
                <a:gd name="connsiteY11" fmla="*/ 262509 h 4555140"/>
                <a:gd name="connsiteX12" fmla="*/ 0 w 2209800"/>
                <a:gd name="connsiteY12" fmla="*/ 4292632 h 4555140"/>
                <a:gd name="connsiteX13" fmla="*/ 262509 w 2209800"/>
                <a:gd name="connsiteY13" fmla="*/ 4555141 h 4555140"/>
                <a:gd name="connsiteX14" fmla="*/ 1947291 w 2209800"/>
                <a:gd name="connsiteY14" fmla="*/ 4555141 h 4555140"/>
                <a:gd name="connsiteX15" fmla="*/ 2209800 w 2209800"/>
                <a:gd name="connsiteY15" fmla="*/ 4292632 h 4555140"/>
                <a:gd name="connsiteX16" fmla="*/ 2209800 w 2209800"/>
                <a:gd name="connsiteY16" fmla="*/ 262509 h 4555140"/>
                <a:gd name="connsiteX17" fmla="*/ 1947291 w 2209800"/>
                <a:gd name="connsiteY17" fmla="*/ 0 h 4555140"/>
                <a:gd name="connsiteX18" fmla="*/ 1947291 w 2209800"/>
                <a:gd name="connsiteY18" fmla="*/ 0 h 455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9800" h="4555140">
                  <a:moveTo>
                    <a:pt x="1947291" y="76200"/>
                  </a:moveTo>
                  <a:cubicBezTo>
                    <a:pt x="2049971" y="76200"/>
                    <a:pt x="2133600" y="159734"/>
                    <a:pt x="2133600" y="262509"/>
                  </a:cubicBezTo>
                  <a:lnTo>
                    <a:pt x="2133600" y="4292632"/>
                  </a:lnTo>
                  <a:cubicBezTo>
                    <a:pt x="2133600" y="4395312"/>
                    <a:pt x="2050066" y="4478941"/>
                    <a:pt x="1947291" y="4478941"/>
                  </a:cubicBezTo>
                  <a:lnTo>
                    <a:pt x="262509" y="4478941"/>
                  </a:lnTo>
                  <a:cubicBezTo>
                    <a:pt x="159830" y="4478941"/>
                    <a:pt x="76200" y="4395407"/>
                    <a:pt x="76200" y="4292632"/>
                  </a:cubicBezTo>
                  <a:lnTo>
                    <a:pt x="76200" y="262509"/>
                  </a:lnTo>
                  <a:cubicBezTo>
                    <a:pt x="76200" y="159830"/>
                    <a:pt x="159734" y="76200"/>
                    <a:pt x="262509" y="76200"/>
                  </a:cubicBezTo>
                  <a:lnTo>
                    <a:pt x="1947291" y="76200"/>
                  </a:lnTo>
                  <a:moveTo>
                    <a:pt x="1947291" y="0"/>
                  </a:moveTo>
                  <a:lnTo>
                    <a:pt x="262509" y="0"/>
                  </a:lnTo>
                  <a:cubicBezTo>
                    <a:pt x="118110" y="0"/>
                    <a:pt x="0" y="118110"/>
                    <a:pt x="0" y="262509"/>
                  </a:cubicBezTo>
                  <a:lnTo>
                    <a:pt x="0" y="4292632"/>
                  </a:lnTo>
                  <a:cubicBezTo>
                    <a:pt x="0" y="4437031"/>
                    <a:pt x="118110" y="4555141"/>
                    <a:pt x="262509" y="4555141"/>
                  </a:cubicBezTo>
                  <a:lnTo>
                    <a:pt x="1947291" y="4555141"/>
                  </a:lnTo>
                  <a:cubicBezTo>
                    <a:pt x="2091690" y="4555141"/>
                    <a:pt x="2209800" y="4437031"/>
                    <a:pt x="2209800" y="4292632"/>
                  </a:cubicBezTo>
                  <a:lnTo>
                    <a:pt x="2209800" y="262509"/>
                  </a:lnTo>
                  <a:cubicBezTo>
                    <a:pt x="2209800" y="118110"/>
                    <a:pt x="2091690" y="0"/>
                    <a:pt x="1947291" y="0"/>
                  </a:cubicBezTo>
                  <a:lnTo>
                    <a:pt x="1947291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1350" b="0" i="0">
                <a:latin typeface="Arial" panose="020B06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7FEF207-AEF1-39EF-3100-39677071E838}"/>
                </a:ext>
              </a:extLst>
            </p:cNvPr>
            <p:cNvSpPr/>
            <p:nvPr/>
          </p:nvSpPr>
          <p:spPr>
            <a:xfrm>
              <a:off x="5971794" y="1310544"/>
              <a:ext cx="248411" cy="9525"/>
            </a:xfrm>
            <a:custGeom>
              <a:avLst/>
              <a:gdLst>
                <a:gd name="connsiteX0" fmla="*/ 0 w 248411"/>
                <a:gd name="connsiteY0" fmla="*/ 0 h 9525"/>
                <a:gd name="connsiteX1" fmla="*/ 248412 w 24841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411" h="9525">
                  <a:moveTo>
                    <a:pt x="0" y="0"/>
                  </a:moveTo>
                  <a:lnTo>
                    <a:pt x="248412" y="0"/>
                  </a:lnTo>
                </a:path>
              </a:pathLst>
            </a:custGeom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PH" sz="1350" b="0" i="0">
                <a:latin typeface="Arial" panose="020B0604020202020204" pitchFamily="34" charset="0"/>
              </a:endParaRPr>
            </a:p>
          </p:txBody>
        </p:sp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4A025C01-2A61-529D-31DF-3E7F9A553233}"/>
                </a:ext>
              </a:extLst>
            </p:cNvPr>
            <p:cNvGrpSpPr/>
            <p:nvPr/>
          </p:nvGrpSpPr>
          <p:grpSpPr>
            <a:xfrm>
              <a:off x="4991100" y="1680305"/>
              <a:ext cx="2209800" cy="1076610"/>
              <a:chOff x="4991100" y="1680305"/>
              <a:chExt cx="2209800" cy="107661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D014DF1-5025-05A9-B785-5167999386DC}"/>
                  </a:ext>
                </a:extLst>
              </p:cNvPr>
              <p:cNvSpPr/>
              <p:nvPr/>
            </p:nvSpPr>
            <p:spPr>
              <a:xfrm>
                <a:off x="4991100" y="1680305"/>
                <a:ext cx="9525" cy="183451"/>
              </a:xfrm>
              <a:custGeom>
                <a:avLst/>
                <a:gdLst>
                  <a:gd name="connsiteX0" fmla="*/ 0 w 9525"/>
                  <a:gd name="connsiteY0" fmla="*/ 0 h 183451"/>
                  <a:gd name="connsiteX1" fmla="*/ 0 w 9525"/>
                  <a:gd name="connsiteY1" fmla="*/ 183451 h 18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3451">
                    <a:moveTo>
                      <a:pt x="0" y="0"/>
                    </a:moveTo>
                    <a:lnTo>
                      <a:pt x="0" y="183451"/>
                    </a:lnTo>
                  </a:path>
                </a:pathLst>
              </a:custGeom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PH" sz="135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6C76184-DA9D-310D-A0D2-F79BC8BD125B}"/>
                  </a:ext>
                </a:extLst>
              </p:cNvPr>
              <p:cNvSpPr/>
              <p:nvPr/>
            </p:nvSpPr>
            <p:spPr>
              <a:xfrm>
                <a:off x="4991100" y="2041493"/>
                <a:ext cx="9525" cy="304800"/>
              </a:xfrm>
              <a:custGeom>
                <a:avLst/>
                <a:gdLst>
                  <a:gd name="connsiteX0" fmla="*/ 0 w 9525"/>
                  <a:gd name="connsiteY0" fmla="*/ 0 h 304800"/>
                  <a:gd name="connsiteX1" fmla="*/ 0 w 9525"/>
                  <a:gd name="connsiteY1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04800">
                    <a:moveTo>
                      <a:pt x="0" y="0"/>
                    </a:moveTo>
                    <a:lnTo>
                      <a:pt x="0" y="304800"/>
                    </a:lnTo>
                  </a:path>
                </a:pathLst>
              </a:custGeom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PH" sz="135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75A1BDE-CD14-870F-FC4E-A9CB6894C070}"/>
                  </a:ext>
                </a:extLst>
              </p:cNvPr>
              <p:cNvSpPr/>
              <p:nvPr/>
            </p:nvSpPr>
            <p:spPr>
              <a:xfrm>
                <a:off x="7200900" y="2083879"/>
                <a:ext cx="9525" cy="524922"/>
              </a:xfrm>
              <a:custGeom>
                <a:avLst/>
                <a:gdLst>
                  <a:gd name="connsiteX0" fmla="*/ 0 w 9525"/>
                  <a:gd name="connsiteY0" fmla="*/ 0 h 524922"/>
                  <a:gd name="connsiteX1" fmla="*/ 0 w 9525"/>
                  <a:gd name="connsiteY1" fmla="*/ 524923 h 52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24922">
                    <a:moveTo>
                      <a:pt x="0" y="0"/>
                    </a:moveTo>
                    <a:lnTo>
                      <a:pt x="0" y="524923"/>
                    </a:lnTo>
                  </a:path>
                </a:pathLst>
              </a:custGeom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PH" sz="1350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4109E75-4DE6-53EF-2A4A-0D03860FB369}"/>
                  </a:ext>
                </a:extLst>
              </p:cNvPr>
              <p:cNvSpPr/>
              <p:nvPr/>
            </p:nvSpPr>
            <p:spPr>
              <a:xfrm>
                <a:off x="4991100" y="2452116"/>
                <a:ext cx="9525" cy="304800"/>
              </a:xfrm>
              <a:custGeom>
                <a:avLst/>
                <a:gdLst>
                  <a:gd name="connsiteX0" fmla="*/ 0 w 9525"/>
                  <a:gd name="connsiteY0" fmla="*/ 0 h 304800"/>
                  <a:gd name="connsiteX1" fmla="*/ 0 w 9525"/>
                  <a:gd name="connsiteY1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04800">
                    <a:moveTo>
                      <a:pt x="0" y="0"/>
                    </a:moveTo>
                    <a:lnTo>
                      <a:pt x="0" y="304800"/>
                    </a:lnTo>
                  </a:path>
                </a:pathLst>
              </a:custGeom>
              <a:ln w="381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PH" sz="1350" b="0" i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9" name="Subtitle 2">
            <a:extLst>
              <a:ext uri="{FF2B5EF4-FFF2-40B4-BE49-F238E27FC236}">
                <a16:creationId xmlns:a16="http://schemas.microsoft.com/office/drawing/2014/main" id="{40059DEF-3412-B073-0F4C-BD3733559B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871" y="2957697"/>
            <a:ext cx="3902273" cy="1241822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mobile preview subtitle style</a:t>
            </a:r>
            <a:endParaRPr lang="en-PH"/>
          </a:p>
        </p:txBody>
      </p:sp>
      <p:sp>
        <p:nvSpPr>
          <p:cNvPr id="30" name="Text Placeholder 37">
            <a:extLst>
              <a:ext uri="{FF2B5EF4-FFF2-40B4-BE49-F238E27FC236}">
                <a16:creationId xmlns:a16="http://schemas.microsoft.com/office/drawing/2014/main" id="{9FDE4598-6762-A874-0211-C2E59F185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357" y="1561350"/>
            <a:ext cx="3415492" cy="1348979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3016190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-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12095F-AB13-3A6B-1F0E-3606E671B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C873722A-0623-4FD3-B0D6-1361D82E916B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66F505-BEFD-B0FB-2222-24564020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648024-A3DB-2CCA-A8BB-5A7CFE292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2BDA3-C4F1-7B35-C517-D0A01B03F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30"/>
            <a:ext cx="1150144" cy="253920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094091C9-D234-B18E-BBCC-090A065B2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E00DB0-6224-E627-E13B-2066D9247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0738" y="871538"/>
            <a:ext cx="2207419" cy="3400425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567674BC-6C14-9FCB-9091-BC164FE8E9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870" y="2957697"/>
            <a:ext cx="6858000" cy="1241822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mobile preview subtitle style</a:t>
            </a:r>
            <a:endParaRPr lang="en-PH"/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C48A4A08-196E-5668-07F2-269675CBF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358" y="1561350"/>
            <a:ext cx="3459134" cy="1348979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3410595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-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12095F-AB13-3A6B-1F0E-3606E671B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76CA8E51-BE64-4CAC-93CB-BE58CF2A9F60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66F505-BEFD-B0FB-2222-24564020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648024-A3DB-2CCA-A8BB-5A7CFE292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2BDA3-C4F1-7B35-C517-D0A01B03F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30"/>
            <a:ext cx="1150144" cy="253920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094091C9-D234-B18E-BBCC-090A065B2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7B5DDE30-8652-2CDF-DCA1-F3A3A4074D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871" y="2957697"/>
            <a:ext cx="3746410" cy="1241822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mobile preview subtitle style</a:t>
            </a:r>
            <a:endParaRPr lang="en-PH"/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C9952A9-27C7-F4CC-5E1C-127C4986B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357" y="1561350"/>
            <a:ext cx="3658640" cy="1348979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EB7674-E9BA-AE56-B009-F197DEE008F3}"/>
              </a:ext>
            </a:extLst>
          </p:cNvPr>
          <p:cNvGrpSpPr/>
          <p:nvPr/>
        </p:nvGrpSpPr>
        <p:grpSpPr>
          <a:xfrm>
            <a:off x="5339421" y="1561350"/>
            <a:ext cx="3358094" cy="1966867"/>
            <a:chOff x="4391024" y="2428875"/>
            <a:chExt cx="5024194" cy="294271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275D46-0B28-A332-7A72-17B155DCAB83}"/>
                </a:ext>
              </a:extLst>
            </p:cNvPr>
            <p:cNvSpPr/>
            <p:nvPr/>
          </p:nvSpPr>
          <p:spPr>
            <a:xfrm>
              <a:off x="4802263" y="2428875"/>
              <a:ext cx="4200039" cy="2811256"/>
            </a:xfrm>
            <a:custGeom>
              <a:avLst/>
              <a:gdLst>
                <a:gd name="connsiteX0" fmla="*/ 4062109 w 4200039"/>
                <a:gd name="connsiteY0" fmla="*/ 0 h 2811256"/>
                <a:gd name="connsiteX1" fmla="*/ 138765 w 4200039"/>
                <a:gd name="connsiteY1" fmla="*/ 0 h 2811256"/>
                <a:gd name="connsiteX2" fmla="*/ 0 w 4200039"/>
                <a:gd name="connsiteY2" fmla="*/ 138625 h 2811256"/>
                <a:gd name="connsiteX3" fmla="*/ 0 w 4200039"/>
                <a:gd name="connsiteY3" fmla="*/ 2764066 h 2811256"/>
                <a:gd name="connsiteX4" fmla="*/ 47332 w 4200039"/>
                <a:gd name="connsiteY4" fmla="*/ 2811257 h 2811256"/>
                <a:gd name="connsiteX5" fmla="*/ 4152699 w 4200039"/>
                <a:gd name="connsiteY5" fmla="*/ 2811257 h 2811256"/>
                <a:gd name="connsiteX6" fmla="*/ 4200031 w 4200039"/>
                <a:gd name="connsiteY6" fmla="*/ 2764066 h 2811256"/>
                <a:gd name="connsiteX7" fmla="*/ 4200031 w 4200039"/>
                <a:gd name="connsiteY7" fmla="*/ 138625 h 2811256"/>
                <a:gd name="connsiteX8" fmla="*/ 4062109 w 4200039"/>
                <a:gd name="connsiteY8" fmla="*/ 0 h 2811256"/>
                <a:gd name="connsiteX9" fmla="*/ 4062109 w 4200039"/>
                <a:gd name="connsiteY9" fmla="*/ 0 h 2811256"/>
                <a:gd name="connsiteX10" fmla="*/ 4053541 w 4200039"/>
                <a:gd name="connsiteY10" fmla="*/ 2640890 h 2811256"/>
                <a:gd name="connsiteX11" fmla="*/ 155057 w 4200039"/>
                <a:gd name="connsiteY11" fmla="*/ 2640890 h 2811256"/>
                <a:gd name="connsiteX12" fmla="*/ 155057 w 4200039"/>
                <a:gd name="connsiteY12" fmla="*/ 162642 h 2811256"/>
                <a:gd name="connsiteX13" fmla="*/ 4053541 w 4200039"/>
                <a:gd name="connsiteY13" fmla="*/ 162642 h 2811256"/>
                <a:gd name="connsiteX14" fmla="*/ 4053541 w 4200039"/>
                <a:gd name="connsiteY14" fmla="*/ 2640890 h 2811256"/>
                <a:gd name="connsiteX15" fmla="*/ 4053541 w 4200039"/>
                <a:gd name="connsiteY15" fmla="*/ 2640890 h 281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00039" h="2811256">
                  <a:moveTo>
                    <a:pt x="4062109" y="0"/>
                  </a:moveTo>
                  <a:lnTo>
                    <a:pt x="138765" y="0"/>
                  </a:lnTo>
                  <a:cubicBezTo>
                    <a:pt x="62079" y="0"/>
                    <a:pt x="0" y="61939"/>
                    <a:pt x="0" y="138625"/>
                  </a:cubicBezTo>
                  <a:lnTo>
                    <a:pt x="0" y="2764066"/>
                  </a:lnTo>
                  <a:cubicBezTo>
                    <a:pt x="0" y="2790330"/>
                    <a:pt x="21770" y="2811257"/>
                    <a:pt x="47332" y="2811257"/>
                  </a:cubicBezTo>
                  <a:lnTo>
                    <a:pt x="4152699" y="2811257"/>
                  </a:lnTo>
                  <a:cubicBezTo>
                    <a:pt x="4179104" y="2811257"/>
                    <a:pt x="4200031" y="2789627"/>
                    <a:pt x="4200031" y="2764066"/>
                  </a:cubicBezTo>
                  <a:lnTo>
                    <a:pt x="4200031" y="138625"/>
                  </a:lnTo>
                  <a:cubicBezTo>
                    <a:pt x="4200874" y="61939"/>
                    <a:pt x="4138795" y="0"/>
                    <a:pt x="4062109" y="0"/>
                  </a:cubicBezTo>
                  <a:lnTo>
                    <a:pt x="4062109" y="0"/>
                  </a:lnTo>
                  <a:close/>
                  <a:moveTo>
                    <a:pt x="4053541" y="2640890"/>
                  </a:moveTo>
                  <a:lnTo>
                    <a:pt x="155057" y="2640890"/>
                  </a:lnTo>
                  <a:lnTo>
                    <a:pt x="155057" y="162642"/>
                  </a:lnTo>
                  <a:lnTo>
                    <a:pt x="4053541" y="162642"/>
                  </a:lnTo>
                  <a:lnTo>
                    <a:pt x="4053541" y="2640890"/>
                  </a:lnTo>
                  <a:lnTo>
                    <a:pt x="4053541" y="2640890"/>
                  </a:lnTo>
                  <a:close/>
                </a:path>
              </a:pathLst>
            </a:custGeom>
            <a:grpFill/>
            <a:ln w="14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1350" b="0" i="0">
                <a:latin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A6D1B8-A21F-1791-3618-9A25CFA9112F}"/>
                </a:ext>
              </a:extLst>
            </p:cNvPr>
            <p:cNvSpPr/>
            <p:nvPr/>
          </p:nvSpPr>
          <p:spPr>
            <a:xfrm>
              <a:off x="4391024" y="5294064"/>
              <a:ext cx="5024194" cy="77528"/>
            </a:xfrm>
            <a:custGeom>
              <a:avLst/>
              <a:gdLst>
                <a:gd name="connsiteX0" fmla="*/ 0 w 5024194"/>
                <a:gd name="connsiteY0" fmla="*/ 0 h 77528"/>
                <a:gd name="connsiteX1" fmla="*/ 366716 w 5024194"/>
                <a:gd name="connsiteY1" fmla="*/ 77529 h 77528"/>
                <a:gd name="connsiteX2" fmla="*/ 4735007 w 5024194"/>
                <a:gd name="connsiteY2" fmla="*/ 77529 h 77528"/>
                <a:gd name="connsiteX3" fmla="*/ 5024195 w 5024194"/>
                <a:gd name="connsiteY3" fmla="*/ 0 h 77528"/>
                <a:gd name="connsiteX4" fmla="*/ 0 w 5024194"/>
                <a:gd name="connsiteY4" fmla="*/ 0 h 7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4194" h="77528">
                  <a:moveTo>
                    <a:pt x="0" y="0"/>
                  </a:moveTo>
                  <a:cubicBezTo>
                    <a:pt x="0" y="0"/>
                    <a:pt x="105478" y="77529"/>
                    <a:pt x="366716" y="77529"/>
                  </a:cubicBezTo>
                  <a:lnTo>
                    <a:pt x="4735007" y="77529"/>
                  </a:lnTo>
                  <a:cubicBezTo>
                    <a:pt x="4841188" y="77529"/>
                    <a:pt x="5024195" y="0"/>
                    <a:pt x="502419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4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1350" b="0" i="0">
                <a:latin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94F275D-E181-A9C3-FCC2-EF7FA971C650}"/>
                </a:ext>
              </a:extLst>
            </p:cNvPr>
            <p:cNvSpPr/>
            <p:nvPr/>
          </p:nvSpPr>
          <p:spPr>
            <a:xfrm>
              <a:off x="4391024" y="5231704"/>
              <a:ext cx="5022509" cy="62360"/>
            </a:xfrm>
            <a:custGeom>
              <a:avLst/>
              <a:gdLst>
                <a:gd name="connsiteX0" fmla="*/ 0 w 5022509"/>
                <a:gd name="connsiteY0" fmla="*/ 62360 h 62360"/>
                <a:gd name="connsiteX1" fmla="*/ 5022509 w 5022509"/>
                <a:gd name="connsiteY1" fmla="*/ 62360 h 62360"/>
                <a:gd name="connsiteX2" fmla="*/ 5022509 w 5022509"/>
                <a:gd name="connsiteY2" fmla="*/ 0 h 62360"/>
                <a:gd name="connsiteX3" fmla="*/ 0 w 5022509"/>
                <a:gd name="connsiteY3" fmla="*/ 0 h 62360"/>
                <a:gd name="connsiteX4" fmla="*/ 0 w 5022509"/>
                <a:gd name="connsiteY4" fmla="*/ 62360 h 62360"/>
                <a:gd name="connsiteX5" fmla="*/ 0 w 5022509"/>
                <a:gd name="connsiteY5" fmla="*/ 62360 h 6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2509" h="62360">
                  <a:moveTo>
                    <a:pt x="0" y="62360"/>
                  </a:moveTo>
                  <a:lnTo>
                    <a:pt x="5022509" y="62360"/>
                  </a:lnTo>
                  <a:lnTo>
                    <a:pt x="5022509" y="0"/>
                  </a:lnTo>
                  <a:lnTo>
                    <a:pt x="0" y="0"/>
                  </a:lnTo>
                  <a:lnTo>
                    <a:pt x="0" y="62360"/>
                  </a:lnTo>
                  <a:lnTo>
                    <a:pt x="0" y="62360"/>
                  </a:lnTo>
                  <a:close/>
                </a:path>
              </a:pathLst>
            </a:custGeom>
            <a:grpFill/>
            <a:ln w="14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1350" b="0" i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054837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9779C744-00DB-3D78-BAC0-049CD552C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E21C5987-3627-6347-E124-9872715A2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438FF-3CA1-483E-E6B3-4B36E3B3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4009-5DAC-4940-94DC-C3C13D868326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05183-0D6A-E0E1-B228-958D6CFE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AD781-06E5-EC2B-A9C7-8CA033A1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0D2E73-9A59-4013-B869-8B263FE44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178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12095F-AB13-3A6B-1F0E-3606E671B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356C4C96-9017-426A-A932-FF96460D15B5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66F505-BEFD-B0FB-2222-24564020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648024-A3DB-2CCA-A8BB-5A7CFE292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2BDA3-C4F1-7B35-C517-D0A01B03F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30"/>
            <a:ext cx="1150144" cy="253920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094091C9-D234-B18E-BBCC-090A065B2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1870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Cobal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D3E8E29-9BAD-47CF-DDA2-F515AFBDE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4F95A2B2-69D6-43F0-8866-34703BB51761}" type="datetime1">
              <a:rPr lang="en-PH" smtClean="0"/>
              <a:t>29/11/2022</a:t>
            </a:fld>
            <a:endParaRPr lang="en-PH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AECB2DC-59B5-7F76-81E8-D0891BDCB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E4DC50-8BD4-09E8-B260-F4086ED5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9A1E20-B2DF-9A29-D28D-139F58CE1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77" y="4733930"/>
            <a:ext cx="1150091" cy="253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B5B017-4ADE-3EF4-7395-10316885A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1"/>
            <a:ext cx="1884512" cy="7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9042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at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258924-2424-FB32-C88E-1F866B5A5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56A428E-4D87-4EA2-8E5C-E3ABDA398FFA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DF7A39-904B-35AD-8C17-D10FE116A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AAC622-DCB8-5BB8-2B97-1B287DDAE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1A428A-452F-A34A-6C2F-6D469E776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63"/>
            <a:ext cx="1150144" cy="253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7BF1AA-946B-44FD-FD8F-C09C7A773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1"/>
            <a:ext cx="1884512" cy="7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559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453147"/>
            <a:ext cx="4124280" cy="27898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957892" y="1453147"/>
            <a:ext cx="2860546" cy="26449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chart or table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957894" y="1755396"/>
            <a:ext cx="2860512" cy="24875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Click icon to add chart or table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731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Shamro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FBB645D-18F2-2BFA-AFA6-FF58CA380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AB4F68FC-0974-45D5-BA64-182364062A6C}" type="datetime1">
              <a:rPr lang="en-PH" smtClean="0"/>
              <a:t>29/11/2022</a:t>
            </a:fld>
            <a:endParaRPr lang="en-PH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CA2D97-6FAC-E90F-312F-D553A0251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C0A991-701E-D5A0-C645-9E628590A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FE431F-E8BF-1473-9EA5-CD2603364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77" y="4733930"/>
            <a:ext cx="1150091" cy="253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FB3EB1-B564-EFC8-F43B-8DE8DB8FF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444"/>
            <a:ext cx="1884512" cy="7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88968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258924-2424-FB32-C88E-1F866B5A5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C459D403-F8BC-44E9-8E73-0422A53F1D09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DF7A39-904B-35AD-8C17-D10FE116A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AAC622-DCB8-5BB8-2B97-1B287DDAE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1A428A-452F-A34A-6C2F-6D469E776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4733963"/>
            <a:ext cx="1150144" cy="253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4F413-143D-4DEC-1A91-F95114B23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4" y="444"/>
            <a:ext cx="1884511" cy="7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58930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E21C5987-3627-6347-E124-9872715A2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438FF-3CA1-483E-E6B3-4B36E3B3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262B-C7EA-4F5C-9963-BE0F46478AB0}" type="datetime1">
              <a:rPr lang="en-PH" smtClean="0"/>
              <a:t>29/11/2022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05183-0D6A-E0E1-B228-958D6CFE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078" y="4735444"/>
            <a:ext cx="4193383" cy="273844"/>
          </a:xfrm>
        </p:spPr>
        <p:txBody>
          <a:bodyPr/>
          <a:lstStyle/>
          <a:p>
            <a:r>
              <a:rPr lang="en-PH"/>
              <a:t>Master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AD781-06E5-EC2B-A9C7-8CA033A1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023C42-4354-5882-DB9E-B2822DD06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660" y="242248"/>
            <a:ext cx="1074651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9239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E21C5987-3627-6347-E124-9872715A2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438FF-3CA1-483E-E6B3-4B36E3B3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262B-C7EA-4F5C-9963-BE0F46478AB0}" type="datetime1">
              <a:rPr lang="en-PH" smtClean="0"/>
              <a:t>29/11/2022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05183-0D6A-E0E1-B228-958D6CFE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Master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AD781-06E5-EC2B-A9C7-8CA033A1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3D6337A-B3A1-E4A1-BEAB-970993341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0" y="4172248"/>
            <a:ext cx="1314869" cy="9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2646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 -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12095F-AB13-3A6B-1F0E-3606E671B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356C4C96-9017-426A-A932-FF96460D15B5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66F505-BEFD-B0FB-2222-24564020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37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648024-A3DB-2CCA-A8BB-5A7CFE292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094091C9-D234-B18E-BBCC-090A065B2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051DF5E-CE16-698B-ACD0-4567D5ABB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660" y="242248"/>
            <a:ext cx="1074651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10757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 -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12095F-AB13-3A6B-1F0E-3606E671B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356C4C96-9017-426A-A932-FF96460D15B5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66F505-BEFD-B0FB-2222-24564020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648024-A3DB-2CCA-A8BB-5A7CFE292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094091C9-D234-B18E-BBCC-090A065B2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6DD8BE-D483-DA5B-6121-0EB809E86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3036" y="4130708"/>
            <a:ext cx="1360013" cy="9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55534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Cobal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D3E8E29-9BAD-47CF-DDA2-F515AFBDE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4F95A2B2-69D6-43F0-8866-34703BB51761}" type="datetime1">
              <a:rPr lang="en-PH" smtClean="0"/>
              <a:t>29/11/2022</a:t>
            </a:fld>
            <a:endParaRPr lang="en-PH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AECB2DC-59B5-7F76-81E8-D0891BDCB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548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E4DC50-8BD4-09E8-B260-F4086ED5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B5B017-4ADE-3EF4-7395-10316885A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1"/>
            <a:ext cx="1884512" cy="73044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76843B4-B2FD-64A9-6F5F-BC605C5B4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660" y="242248"/>
            <a:ext cx="1074651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92157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Cobal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D3E8E29-9BAD-47CF-DDA2-F515AFBDE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4F95A2B2-69D6-43F0-8866-34703BB51761}" type="datetime1">
              <a:rPr lang="en-PH" smtClean="0"/>
              <a:t>29/11/2022</a:t>
            </a:fld>
            <a:endParaRPr lang="en-PH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AECB2DC-59B5-7F76-81E8-D0891BDCB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E4DC50-8BD4-09E8-B260-F4086ED5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B5B017-4ADE-3EF4-7395-10316885A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1"/>
            <a:ext cx="1884512" cy="73044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CA0986D-DBBF-A3EB-96E5-373638C25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4200" y="4139738"/>
            <a:ext cx="1342615" cy="9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5615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Wat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258924-2424-FB32-C88E-1F866B5A5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56A428E-4D87-4EA2-8E5C-E3ABDA398FFA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DF7A39-904B-35AD-8C17-D10FE116A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66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AAC622-DCB8-5BB8-2B97-1B287DDAE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7BF1AA-946B-44FD-FD8F-C09C7A773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1"/>
            <a:ext cx="1884512" cy="73044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BA54EC6-723C-131B-FEA3-4F7774EF7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660" y="242248"/>
            <a:ext cx="1074651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4405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Wat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258924-2424-FB32-C88E-1F866B5A5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56A428E-4D87-4EA2-8E5C-E3ABDA398FFA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DF7A39-904B-35AD-8C17-D10FE116A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AAC622-DCB8-5BB8-2B97-1B287DDAE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7BF1AA-946B-44FD-FD8F-C09C7A773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1"/>
            <a:ext cx="1884512" cy="73044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0EDA548-45A9-0401-7711-114B32CDD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294" y="4110806"/>
            <a:ext cx="1424339" cy="10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1894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39999" y="1453147"/>
            <a:ext cx="5688000" cy="26449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chart or table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39999" y="1755396"/>
            <a:ext cx="5688000" cy="24875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Click icon to add chart or table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039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Shamro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FBB645D-18F2-2BFA-AFA6-FF58CA380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AB4F68FC-0974-45D5-BA64-182364062A6C}" type="datetime1">
              <a:rPr lang="en-PH" smtClean="0"/>
              <a:t>29/11/2022</a:t>
            </a:fld>
            <a:endParaRPr lang="en-PH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CA2D97-6FAC-E90F-312F-D553A0251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844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C0A991-701E-D5A0-C645-9E628590A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FB3EB1-B564-EFC8-F43B-8DE8DB8FF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444"/>
            <a:ext cx="1884512" cy="72956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9A9AA0B-0543-B26E-8D51-C62E45EA3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660" y="242248"/>
            <a:ext cx="1074651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2394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Shamro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FBB645D-18F2-2BFA-AFA6-FF58CA380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AB4F68FC-0974-45D5-BA64-182364062A6C}" type="datetime1">
              <a:rPr lang="en-PH" smtClean="0"/>
              <a:t>29/11/2022</a:t>
            </a:fld>
            <a:endParaRPr lang="en-PH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CA2D97-6FAC-E90F-312F-D553A0251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C0A991-701E-D5A0-C645-9E628590A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FB3EB1-B564-EFC8-F43B-8DE8DB8FF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3" y="444"/>
            <a:ext cx="1884512" cy="7295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3975966-E09D-0DEF-EACB-E4D4342B4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4200" y="4139738"/>
            <a:ext cx="1342615" cy="9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92145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258924-2424-FB32-C88E-1F866B5A5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C459D403-F8BC-44E9-8E73-0422A53F1D09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DF7A39-904B-35AD-8C17-D10FE116A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968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AAC622-DCB8-5BB8-2B97-1B287DDAE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4F413-143D-4DEC-1A91-F95114B23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4" y="444"/>
            <a:ext cx="1884511" cy="72956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74DBCE5-B217-B888-31B5-E9DAB7BC5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660" y="242248"/>
            <a:ext cx="1074651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9677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F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258924-2424-FB32-C88E-1F866B5A5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C459D403-F8BC-44E9-8E73-0422A53F1D09}" type="datetime1">
              <a:rPr lang="en-PH" smtClean="0"/>
              <a:t>29/11/2022</a:t>
            </a:fld>
            <a:endParaRPr lang="en-P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DF7A39-904B-35AD-8C17-D10FE116A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AAC622-DCB8-5BB8-2B97-1B287DDAE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4F413-143D-4DEC-1A91-F95114B23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344" y="444"/>
            <a:ext cx="1884511" cy="72956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87F87AE-394B-D1F2-6E61-FAA53B89B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294" y="4110806"/>
            <a:ext cx="1424339" cy="10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46314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40118A37-22F6-2912-C2E8-65599A96D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6AF72D-01F7-A736-1A6A-F7BC51C0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42900"/>
            <a:ext cx="336470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57305-9502-9C68-DE39-56166329C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5085158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6F36A-0283-BC06-A748-292CBB0DA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543050"/>
            <a:ext cx="336470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F29A63B5-E0FA-546C-DDAC-B174711F7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F0AB2B1-235F-A1A6-75BE-CCCDC361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C79CFF80-6634-46C2-A62F-EBEDE8035C5B}" type="datetime1">
              <a:rPr lang="en-PH" smtClean="0"/>
              <a:t>29/11/2022</a:t>
            </a:fld>
            <a:endParaRPr lang="en-PH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965B32-D173-7877-5C7D-E6B8210A5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965CCFE-CF11-2D1E-C0D6-90CC326F0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4329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con&#10;&#10;Description automatically generated with low confidence">
            <a:extLst>
              <a:ext uri="{FF2B5EF4-FFF2-40B4-BE49-F238E27FC236}">
                <a16:creationId xmlns:a16="http://schemas.microsoft.com/office/drawing/2014/main" id="{1DBAE11D-71AF-73A1-56CB-B5F8B391D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98" y="1"/>
            <a:ext cx="1886803" cy="73044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FFE669-4826-6DAE-8C3D-A04BF5DC6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5085158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PH"/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B3B7A6E1-9C8A-7B95-D76A-72F6FE5AB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33926"/>
            <a:ext cx="1150144" cy="2539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B879C1B-059A-2453-EC13-618C1C4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42900"/>
            <a:ext cx="336470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3D899D9-503A-F2F1-1393-843D4F110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543050"/>
            <a:ext cx="336470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228C2C7-7471-66E9-381D-BAC3B918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BD7A2E08-FA2E-4228-B44C-740245EE8ABC}" type="datetime1">
              <a:rPr lang="en-PH" smtClean="0"/>
              <a:t>29/11/2022</a:t>
            </a:fld>
            <a:endParaRPr lang="en-PH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A1C4627-FA08-CC52-200F-E38F7ED21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D11120F-7B72-8F73-63C1-E5358AE59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5395899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592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8" b="1084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4" descr="The logo for the Independent Hospital Pricing Authority"/>
          <p:cNvSpPr>
            <a:spLocks noGrp="1"/>
          </p:cNvSpPr>
          <p:nvPr>
            <p:ph type="body" sz="quarter" idx="11" hasCustomPrompt="1"/>
          </p:nvPr>
        </p:nvSpPr>
        <p:spPr>
          <a:xfrm>
            <a:off x="7925537" y="3603698"/>
            <a:ext cx="687600" cy="1044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108000" rIns="108000" anchor="ctr" anchorCtr="0">
            <a:noAutofit/>
          </a:bodyPr>
          <a:lstStyle>
            <a:lvl1pPr marL="0" indent="0">
              <a:buNone/>
              <a:defRPr sz="28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0000" y="4543984"/>
            <a:ext cx="5220000" cy="26621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Independent Hospital Pricing Authority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87312"/>
            <a:ext cx="5220000" cy="2381772"/>
          </a:xfrm>
          <a:noFill/>
        </p:spPr>
        <p:txBody>
          <a:bodyPr anchor="t" anchorCtr="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5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AU" noProof="0"/>
              <a:t>Click to add presentation title text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3032359"/>
            <a:ext cx="5220000" cy="979551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accent3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/>
              <a:t>Click to add optional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646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453149"/>
            <a:ext cx="3420000" cy="27898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98438" y="1453149"/>
            <a:ext cx="3420000" cy="27898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45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or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39999" y="1453147"/>
            <a:ext cx="3420000" cy="26449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chart or table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39999" y="1755396"/>
            <a:ext cx="3420000" cy="24875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AU" noProof="0"/>
              <a:t>Click icon to add chart or table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398438" y="1453147"/>
            <a:ext cx="3420000" cy="26449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chart or table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98440" y="1755396"/>
            <a:ext cx="3420000" cy="24875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Click icon to add chart or table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59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8" b="1084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4" descr="The logo for the Independent Hospital Pricing Authority"/>
          <p:cNvSpPr>
            <a:spLocks noGrp="1"/>
          </p:cNvSpPr>
          <p:nvPr>
            <p:ph type="body" sz="quarter" idx="11" hasCustomPrompt="1"/>
          </p:nvPr>
        </p:nvSpPr>
        <p:spPr>
          <a:xfrm>
            <a:off x="7925537" y="3603698"/>
            <a:ext cx="687600" cy="1044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108000" rIns="108000" anchor="ctr" anchorCtr="0">
            <a:noAutofit/>
          </a:bodyPr>
          <a:lstStyle>
            <a:lvl1pPr marL="0" indent="0">
              <a:buNone/>
              <a:defRPr sz="28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0000" y="4543984"/>
            <a:ext cx="5220000" cy="26621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Independent Hospital Pricing Authority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87312"/>
            <a:ext cx="5220000" cy="2381772"/>
          </a:xfrm>
          <a:noFill/>
        </p:spPr>
        <p:txBody>
          <a:bodyPr anchor="t" anchorCtr="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5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AU" noProof="0"/>
              <a:t>Click to add presentation title text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3032359"/>
            <a:ext cx="5220000" cy="979551"/>
          </a:xfrm>
          <a:noFill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accent3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/>
              <a:t>Click to add optional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36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3" y="3422650"/>
            <a:ext cx="5256410" cy="979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optional subtitle</a:t>
            </a:r>
            <a:endParaRPr lang="en-AU"/>
          </a:p>
        </p:txBody>
      </p:sp>
      <p:pic>
        <p:nvPicPr>
          <p:cNvPr id="11" name="Picture 10" descr="Decorativ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3808" cy="4742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987574"/>
            <a:ext cx="5256584" cy="2376264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/>
              <a:t>Click to add section divider title</a:t>
            </a:r>
            <a:endParaRPr lang="en-A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4587" y="4840002"/>
            <a:ext cx="55446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en-GB" sz="800" b="1">
                <a:solidFill>
                  <a:schemeClr val="accent1"/>
                </a:solidFill>
              </a:rPr>
              <a:t>www.ihpa.gov.au</a:t>
            </a:r>
            <a:endParaRPr lang="en-AU" sz="800" b="1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32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56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corative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9144000" cy="10355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172939"/>
            <a:ext cx="5688000" cy="7856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453147"/>
            <a:ext cx="5688000" cy="2789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671" y="4840002"/>
            <a:ext cx="366049" cy="1227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/>
          <p:cNvSpPr txBox="1"/>
          <p:nvPr userDrawn="1"/>
        </p:nvSpPr>
        <p:spPr>
          <a:xfrm>
            <a:off x="664587" y="4840002"/>
            <a:ext cx="55446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en-GB" sz="800" b="1">
                <a:solidFill>
                  <a:schemeClr val="accent1"/>
                </a:solidFill>
              </a:rPr>
              <a:t>www.ihpa.gov.au</a:t>
            </a:r>
            <a:endParaRPr lang="en-AU" sz="8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9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239" rtl="0" eaLnBrk="1" latinLnBrk="0" hangingPunct="1">
        <a:lnSpc>
          <a:spcPct val="80000"/>
        </a:lnSpc>
        <a:spcBef>
          <a:spcPct val="0"/>
        </a:spcBef>
        <a:buNone/>
        <a:defRPr sz="3300" b="1" kern="1200" cap="none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239" rtl="0" eaLnBrk="1" latinLnBrk="0" hangingPunct="1">
        <a:spcBef>
          <a:spcPts val="1000"/>
        </a:spcBef>
        <a:buClrTx/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239" rtl="0" eaLnBrk="1" latinLnBrk="0" hangingPunct="1">
        <a:spcBef>
          <a:spcPts val="300"/>
        </a:spcBef>
        <a:buFont typeface="Arial" panose="020B0604020202020204" pitchFamily="34" charset="0"/>
        <a:buChar char="‒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239" rtl="0" eaLnBrk="1" latinLnBrk="0" hangingPunct="1">
        <a:spcBef>
          <a:spcPts val="300"/>
        </a:spcBef>
        <a:buFont typeface="Arial" panose="020B0604020202020204" pitchFamily="34" charset="0"/>
        <a:buChar char="‒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239" rtl="0" eaLnBrk="1" latinLnBrk="0" hangingPunct="1">
        <a:spcBef>
          <a:spcPts val="300"/>
        </a:spcBef>
        <a:buFont typeface="Arial" panose="020B0604020202020204" pitchFamily="34" charset="0"/>
        <a:buChar char="‒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239" rtl="0" eaLnBrk="1" latinLnBrk="0" hangingPunct="1">
        <a:spcBef>
          <a:spcPts val="300"/>
        </a:spcBef>
        <a:buFont typeface="Arial" panose="020B0604020202020204" pitchFamily="34" charset="0"/>
        <a:buChar char="‒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4" y="0"/>
            <a:ext cx="9144000" cy="11551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172940"/>
            <a:ext cx="5688000" cy="7856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453148"/>
            <a:ext cx="5688000" cy="2789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672" y="4840002"/>
            <a:ext cx="366049" cy="1227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Box 6"/>
          <p:cNvSpPr txBox="1"/>
          <p:nvPr userDrawn="1"/>
        </p:nvSpPr>
        <p:spPr>
          <a:xfrm>
            <a:off x="664587" y="4840002"/>
            <a:ext cx="55446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en-GB" sz="800" b="1">
                <a:solidFill>
                  <a:schemeClr val="accent1"/>
                </a:solidFill>
              </a:rPr>
              <a:t>www.ihpa.gov.au</a:t>
            </a:r>
            <a:endParaRPr lang="en-AU" sz="8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9" r:id="rId8"/>
  </p:sldLayoutIdLst>
  <p:hf hdr="0" dt="0"/>
  <p:txStyles>
    <p:titleStyle>
      <a:lvl1pPr algn="l" defTabSz="914239" rtl="0" eaLnBrk="1" latinLnBrk="0" hangingPunct="1">
        <a:lnSpc>
          <a:spcPct val="80000"/>
        </a:lnSpc>
        <a:spcBef>
          <a:spcPct val="0"/>
        </a:spcBef>
        <a:buNone/>
        <a:defRPr sz="3300" b="1" kern="1200" cap="none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239" rtl="0" eaLnBrk="1" latinLnBrk="0" hangingPunct="1">
        <a:spcBef>
          <a:spcPts val="1000"/>
        </a:spcBef>
        <a:buClrTx/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239" rtl="0" eaLnBrk="1" latinLnBrk="0" hangingPunct="1">
        <a:spcBef>
          <a:spcPts val="300"/>
        </a:spcBef>
        <a:buFont typeface="Arial" panose="020B0604020202020204" pitchFamily="34" charset="0"/>
        <a:buChar char="‒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239" rtl="0" eaLnBrk="1" latinLnBrk="0" hangingPunct="1">
        <a:spcBef>
          <a:spcPts val="300"/>
        </a:spcBef>
        <a:buFont typeface="Arial" panose="020B0604020202020204" pitchFamily="34" charset="0"/>
        <a:buChar char="‒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239" rtl="0" eaLnBrk="1" latinLnBrk="0" hangingPunct="1">
        <a:spcBef>
          <a:spcPts val="300"/>
        </a:spcBef>
        <a:buFont typeface="Arial" panose="020B0604020202020204" pitchFamily="34" charset="0"/>
        <a:buChar char="‒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239" rtl="0" eaLnBrk="1" latinLnBrk="0" hangingPunct="1">
        <a:spcBef>
          <a:spcPts val="300"/>
        </a:spcBef>
        <a:buFont typeface="Arial" panose="020B0604020202020204" pitchFamily="34" charset="0"/>
        <a:buChar char="‒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EC98C-F49D-309C-2275-F1BE6A6D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273844"/>
            <a:ext cx="875823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F9A65-4F71-59D9-9658-531C5A864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312" y="1369219"/>
            <a:ext cx="8758237" cy="310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70B7-B485-3451-ADE1-AAAF8AE31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0756" y="47354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90DE131-6C78-4A13-9DF5-6389D7AF2346}" type="datetime1">
              <a:rPr lang="en-PH" smtClean="0"/>
              <a:pPr/>
              <a:t>29/11/2022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B8A14-B30B-68C0-899B-F141B71D2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3050" y="4735444"/>
            <a:ext cx="4193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PH"/>
              <a:t>Master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BA6ED-5F1D-92EF-EBEB-7250230F4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481" y="4735444"/>
            <a:ext cx="5500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D606251-D307-4491-9E5E-7D88612B5E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45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  <p:sldLayoutId id="2147483869" r:id="rId24"/>
    <p:sldLayoutId id="2147483870" r:id="rId25"/>
    <p:sldLayoutId id="2147483871" r:id="rId26"/>
    <p:sldLayoutId id="2147483872" r:id="rId27"/>
    <p:sldLayoutId id="2147483873" r:id="rId28"/>
    <p:sldLayoutId id="2147483874" r:id="rId29"/>
    <p:sldLayoutId id="2147483875" r:id="rId30"/>
    <p:sldLayoutId id="2147483876" r:id="rId31"/>
    <p:sldLayoutId id="2147483877" r:id="rId32"/>
    <p:sldLayoutId id="2147483878" r:id="rId33"/>
    <p:sldLayoutId id="2147483879" r:id="rId34"/>
    <p:sldLayoutId id="2147483880" r:id="rId35"/>
    <p:sldLayoutId id="2147483881" r:id="rId36"/>
    <p:sldLayoutId id="2147483882" r:id="rId37"/>
    <p:sldLayoutId id="2147483883" r:id="rId38"/>
    <p:sldLayoutId id="2147483884" r:id="rId39"/>
    <p:sldLayoutId id="2147483885" r:id="rId40"/>
    <p:sldLayoutId id="2147483886" r:id="rId41"/>
    <p:sldLayoutId id="2147483887" r:id="rId42"/>
    <p:sldLayoutId id="2147483888" r:id="rId43"/>
    <p:sldLayoutId id="2147483889" r:id="rId44"/>
    <p:sldLayoutId id="2147483890" r:id="rId45"/>
    <p:sldLayoutId id="2147483891" r:id="rId46"/>
    <p:sldLayoutId id="2147483892" r:id="rId47"/>
    <p:sldLayoutId id="2147483893" r:id="rId48"/>
    <p:sldLayoutId id="2147483894" r:id="rId49"/>
    <p:sldLayoutId id="2147483895" r:id="rId50"/>
    <p:sldLayoutId id="2147483896" r:id="rId51"/>
    <p:sldLayoutId id="2147483842" r:id="rId52"/>
    <p:sldLayoutId id="2147483844" r:id="rId5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iatsis.gov.au/explore/map-indigenous-australia" TargetMode="Externa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9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acpa.gov.au/MHPoC" TargetMode="Externa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5.xml"/><Relationship Id="rId4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6.xml"/><Relationship Id="rId4" Type="http://schemas.openxmlformats.org/officeDocument/2006/relationships/image" Target="../media/image4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7.xml"/><Relationship Id="rId4" Type="http://schemas.openxmlformats.org/officeDocument/2006/relationships/image" Target="../media/image4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acpa.gov.au/MHPoC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4" Type="http://schemas.openxmlformats.org/officeDocument/2006/relationships/hyperlink" Target="http://www.ihacpa.gov.au/MHPo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iatsis.gov.au/explore/map-indigenous-australia" TargetMode="Externa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Resource seven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25065B3-61EB-4D79-A609-EC533E9FE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dirty="0"/>
              <a:t>Webinar proposal </a:t>
            </a:r>
          </a:p>
          <a:p>
            <a:r>
              <a:rPr lang="en-AU" dirty="0"/>
              <a:t>One webinar planning resource for jurisdictions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606251-D307-4491-9E5E-7D88612B5E59}" type="slidenum">
              <a:rPr lang="en-AU" smtClean="0">
                <a:solidFill>
                  <a:schemeClr val="accent1"/>
                </a:solidFill>
              </a:rPr>
              <a:pPr/>
              <a:t>1</a:t>
            </a:fld>
            <a:endParaRPr lang="en-AU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62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57C0-9BB4-2583-AB54-D5AFA19E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Consent to record?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22F77-F294-3D03-694F-D515F20BB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planning to record your local webinar and use it as an educational resource?</a:t>
            </a:r>
            <a:endParaRPr lang="en-AU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If so – Advise participants prior to the session – and during the session pause to advise that the session will be recorded and made available for participants and/or others (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: via a website) and advise that continued participation will be taken as consent to record</a:t>
            </a:r>
          </a:p>
          <a:p>
            <a:endParaRPr lang="en-A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57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4106-A8DC-01E6-9C38-44F98E11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76C6-027F-41FA-B4A9-C96030116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Introduce yourself and acknowledge the Country that you are living and working on.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Write it down and share in the chat.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https://aiatsis.gov.au/explore/map-indigenous-australia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45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B9FBFC-D094-42E6-B42C-5CC38327E4DA}"/>
              </a:ext>
            </a:extLst>
          </p:cNvPr>
          <p:cNvSpPr txBox="1"/>
          <p:nvPr/>
        </p:nvSpPr>
        <p:spPr>
          <a:xfrm>
            <a:off x="214312" y="273844"/>
            <a:ext cx="836330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600" b="1" spc="-50" dirty="0">
                <a:latin typeface="Arial" panose="020B0604020202020204" pitchFamily="34" charset="0"/>
                <a:ea typeface="+mj-ea"/>
                <a:cs typeface="+mj-cs"/>
              </a:rPr>
              <a:t>Classifying mental health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6C63A-3A57-4073-9853-CE667F4B599A}"/>
              </a:ext>
            </a:extLst>
          </p:cNvPr>
          <p:cNvSpPr txBox="1"/>
          <p:nvPr/>
        </p:nvSpPr>
        <p:spPr>
          <a:xfrm>
            <a:off x="494071" y="1268016"/>
            <a:ext cx="6767665" cy="2089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AU" sz="1600" dirty="0">
                <a:latin typeface="Arial" panose="020B0604020202020204" pitchFamily="34" charset="0"/>
              </a:rPr>
              <a:t>The Independent Health and Aged Care Pricing Authority developed the AMHCC to: 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</a:rPr>
              <a:t>improve the clinical meaningfulness of classifications for mental health care,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</a:rPr>
              <a:t>provide a nationally consistent framework for transparency,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</a:rPr>
              <a:t>ensure funding based on mental health activity.</a:t>
            </a:r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87B1F690-6BE3-4BE4-97BE-23F4561BB6BD}"/>
              </a:ext>
            </a:extLst>
          </p:cNvPr>
          <p:cNvSpPr/>
          <p:nvPr/>
        </p:nvSpPr>
        <p:spPr>
          <a:xfrm>
            <a:off x="0" y="2359292"/>
            <a:ext cx="9144000" cy="1779940"/>
          </a:xfrm>
          <a:custGeom>
            <a:avLst/>
            <a:gdLst>
              <a:gd name="connsiteX0" fmla="*/ 0 w 1852504"/>
              <a:gd name="connsiteY0" fmla="*/ 1198658 h 1204405"/>
              <a:gd name="connsiteX1" fmla="*/ 287234 w 1852504"/>
              <a:gd name="connsiteY1" fmla="*/ 1198658 h 1204405"/>
              <a:gd name="connsiteX2" fmla="*/ 448093 w 1852504"/>
              <a:gd name="connsiteY2" fmla="*/ 988997 h 1204405"/>
              <a:gd name="connsiteX3" fmla="*/ 448093 w 1852504"/>
              <a:gd name="connsiteY3" fmla="*/ 529442 h 1204405"/>
              <a:gd name="connsiteX4" fmla="*/ 545731 w 1852504"/>
              <a:gd name="connsiteY4" fmla="*/ 400210 h 1204405"/>
              <a:gd name="connsiteX5" fmla="*/ 807086 w 1852504"/>
              <a:gd name="connsiteY5" fmla="*/ 222142 h 1204405"/>
              <a:gd name="connsiteX6" fmla="*/ 675588 w 1852504"/>
              <a:gd name="connsiteY6" fmla="*/ 0 h 1204405"/>
              <a:gd name="connsiteX7" fmla="*/ 560050 w 1852504"/>
              <a:gd name="connsiteY7" fmla="*/ 207757 h 1204405"/>
              <a:gd name="connsiteX8" fmla="*/ 772602 w 1852504"/>
              <a:gd name="connsiteY8" fmla="*/ 391572 h 1204405"/>
              <a:gd name="connsiteX9" fmla="*/ 956417 w 1852504"/>
              <a:gd name="connsiteY9" fmla="*/ 512200 h 1204405"/>
              <a:gd name="connsiteX10" fmla="*/ 965022 w 1852504"/>
              <a:gd name="connsiteY10" fmla="*/ 1204406 h 1204405"/>
              <a:gd name="connsiteX11" fmla="*/ 1042561 w 1852504"/>
              <a:gd name="connsiteY11" fmla="*/ 606981 h 1204405"/>
              <a:gd name="connsiteX12" fmla="*/ 1283817 w 1852504"/>
              <a:gd name="connsiteY12" fmla="*/ 443265 h 1204405"/>
              <a:gd name="connsiteX13" fmla="*/ 1181055 w 1852504"/>
              <a:gd name="connsiteY13" fmla="*/ 284672 h 1204405"/>
              <a:gd name="connsiteX14" fmla="*/ 1079902 w 1852504"/>
              <a:gd name="connsiteY14" fmla="*/ 454760 h 1204405"/>
              <a:gd name="connsiteX15" fmla="*/ 1315410 w 1852504"/>
              <a:gd name="connsiteY15" fmla="*/ 609871 h 1204405"/>
              <a:gd name="connsiteX16" fmla="*/ 1441786 w 1852504"/>
              <a:gd name="connsiteY16" fmla="*/ 874116 h 1204405"/>
              <a:gd name="connsiteX17" fmla="*/ 1548061 w 1852504"/>
              <a:gd name="connsiteY17" fmla="*/ 1195801 h 1204405"/>
              <a:gd name="connsiteX18" fmla="*/ 1852504 w 1852504"/>
              <a:gd name="connsiteY18" fmla="*/ 1195801 h 1204405"/>
              <a:gd name="connsiteX0" fmla="*/ 0 w 6225633"/>
              <a:gd name="connsiteY0" fmla="*/ 1207326 h 1207326"/>
              <a:gd name="connsiteX1" fmla="*/ 4660363 w 6225633"/>
              <a:gd name="connsiteY1" fmla="*/ 1198658 h 1207326"/>
              <a:gd name="connsiteX2" fmla="*/ 4821222 w 6225633"/>
              <a:gd name="connsiteY2" fmla="*/ 988997 h 1207326"/>
              <a:gd name="connsiteX3" fmla="*/ 4821222 w 6225633"/>
              <a:gd name="connsiteY3" fmla="*/ 529442 h 1207326"/>
              <a:gd name="connsiteX4" fmla="*/ 4918860 w 6225633"/>
              <a:gd name="connsiteY4" fmla="*/ 400210 h 1207326"/>
              <a:gd name="connsiteX5" fmla="*/ 5180215 w 6225633"/>
              <a:gd name="connsiteY5" fmla="*/ 222142 h 1207326"/>
              <a:gd name="connsiteX6" fmla="*/ 5048717 w 6225633"/>
              <a:gd name="connsiteY6" fmla="*/ 0 h 1207326"/>
              <a:gd name="connsiteX7" fmla="*/ 4933179 w 6225633"/>
              <a:gd name="connsiteY7" fmla="*/ 207757 h 1207326"/>
              <a:gd name="connsiteX8" fmla="*/ 5145731 w 6225633"/>
              <a:gd name="connsiteY8" fmla="*/ 391572 h 1207326"/>
              <a:gd name="connsiteX9" fmla="*/ 5329546 w 6225633"/>
              <a:gd name="connsiteY9" fmla="*/ 512200 h 1207326"/>
              <a:gd name="connsiteX10" fmla="*/ 5338151 w 6225633"/>
              <a:gd name="connsiteY10" fmla="*/ 1204406 h 1207326"/>
              <a:gd name="connsiteX11" fmla="*/ 5415690 w 6225633"/>
              <a:gd name="connsiteY11" fmla="*/ 606981 h 1207326"/>
              <a:gd name="connsiteX12" fmla="*/ 5656946 w 6225633"/>
              <a:gd name="connsiteY12" fmla="*/ 443265 h 1207326"/>
              <a:gd name="connsiteX13" fmla="*/ 5554184 w 6225633"/>
              <a:gd name="connsiteY13" fmla="*/ 284672 h 1207326"/>
              <a:gd name="connsiteX14" fmla="*/ 5453031 w 6225633"/>
              <a:gd name="connsiteY14" fmla="*/ 454760 h 1207326"/>
              <a:gd name="connsiteX15" fmla="*/ 5688539 w 6225633"/>
              <a:gd name="connsiteY15" fmla="*/ 609871 h 1207326"/>
              <a:gd name="connsiteX16" fmla="*/ 5814915 w 6225633"/>
              <a:gd name="connsiteY16" fmla="*/ 874116 h 1207326"/>
              <a:gd name="connsiteX17" fmla="*/ 5921190 w 6225633"/>
              <a:gd name="connsiteY17" fmla="*/ 1195801 h 1207326"/>
              <a:gd name="connsiteX18" fmla="*/ 6225633 w 6225633"/>
              <a:gd name="connsiteY18" fmla="*/ 1195801 h 1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25633" h="1207326">
                <a:moveTo>
                  <a:pt x="0" y="1207326"/>
                </a:moveTo>
                <a:lnTo>
                  <a:pt x="4660363" y="1198658"/>
                </a:lnTo>
                <a:cubicBezTo>
                  <a:pt x="4660363" y="1198658"/>
                  <a:pt x="4821222" y="1164207"/>
                  <a:pt x="4821222" y="988997"/>
                </a:cubicBezTo>
                <a:lnTo>
                  <a:pt x="4821222" y="529442"/>
                </a:lnTo>
                <a:cubicBezTo>
                  <a:pt x="4821222" y="529442"/>
                  <a:pt x="4818365" y="400210"/>
                  <a:pt x="4918860" y="400210"/>
                </a:cubicBezTo>
                <a:cubicBezTo>
                  <a:pt x="5019356" y="400210"/>
                  <a:pt x="5180215" y="394462"/>
                  <a:pt x="5180215" y="222142"/>
                </a:cubicBezTo>
                <a:cubicBezTo>
                  <a:pt x="5180215" y="49821"/>
                  <a:pt x="5134893" y="0"/>
                  <a:pt x="5048717" y="0"/>
                </a:cubicBezTo>
                <a:cubicBezTo>
                  <a:pt x="4962540" y="0"/>
                  <a:pt x="4933179" y="115833"/>
                  <a:pt x="4933179" y="207757"/>
                </a:cubicBezTo>
                <a:cubicBezTo>
                  <a:pt x="4933179" y="299681"/>
                  <a:pt x="4956169" y="391572"/>
                  <a:pt x="5145731" y="391572"/>
                </a:cubicBezTo>
                <a:cubicBezTo>
                  <a:pt x="5335294" y="391572"/>
                  <a:pt x="5329546" y="394429"/>
                  <a:pt x="5329546" y="512200"/>
                </a:cubicBezTo>
                <a:cubicBezTo>
                  <a:pt x="5329546" y="629971"/>
                  <a:pt x="5444427" y="1204406"/>
                  <a:pt x="5338151" y="1204406"/>
                </a:cubicBezTo>
                <a:cubicBezTo>
                  <a:pt x="5217523" y="1204406"/>
                  <a:pt x="5289315" y="621366"/>
                  <a:pt x="5415690" y="606981"/>
                </a:cubicBezTo>
                <a:cubicBezTo>
                  <a:pt x="5542065" y="592629"/>
                  <a:pt x="5656946" y="575388"/>
                  <a:pt x="5656946" y="443265"/>
                </a:cubicBezTo>
                <a:cubicBezTo>
                  <a:pt x="5656946" y="311143"/>
                  <a:pt x="5607815" y="284672"/>
                  <a:pt x="5554184" y="284672"/>
                </a:cubicBezTo>
                <a:cubicBezTo>
                  <a:pt x="5473754" y="284672"/>
                  <a:pt x="5453031" y="385825"/>
                  <a:pt x="5453031" y="454760"/>
                </a:cubicBezTo>
                <a:cubicBezTo>
                  <a:pt x="5453031" y="523695"/>
                  <a:pt x="5527713" y="609871"/>
                  <a:pt x="5688539" y="609871"/>
                </a:cubicBezTo>
                <a:cubicBezTo>
                  <a:pt x="5849366" y="609871"/>
                  <a:pt x="5814915" y="825280"/>
                  <a:pt x="5814915" y="874116"/>
                </a:cubicBezTo>
                <a:cubicBezTo>
                  <a:pt x="5814915" y="922952"/>
                  <a:pt x="5777574" y="1195801"/>
                  <a:pt x="5921190" y="1195801"/>
                </a:cubicBezTo>
                <a:lnTo>
                  <a:pt x="6225633" y="1195801"/>
                </a:lnTo>
              </a:path>
            </a:pathLst>
          </a:custGeom>
          <a:noFill/>
          <a:ln w="29473" cap="rnd">
            <a:gradFill>
              <a:gsLst>
                <a:gs pos="0">
                  <a:srgbClr val="104F99"/>
                </a:gs>
                <a:gs pos="50000">
                  <a:srgbClr val="0867AE"/>
                </a:gs>
                <a:gs pos="100000">
                  <a:srgbClr val="0080C4"/>
                </a:gs>
              </a:gsLst>
              <a:lin ang="0" scaled="1"/>
            </a:gradFill>
            <a:prstDash val="solid"/>
            <a:miter/>
          </a:ln>
        </p:spPr>
        <p:txBody>
          <a:bodyPr rtlCol="0" anchor="ctr"/>
          <a:lstStyle/>
          <a:p>
            <a:endParaRPr lang="en-P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02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B9FBFC-D094-42E6-B42C-5CC38327E4DA}"/>
              </a:ext>
            </a:extLst>
          </p:cNvPr>
          <p:cNvSpPr txBox="1"/>
          <p:nvPr/>
        </p:nvSpPr>
        <p:spPr>
          <a:xfrm>
            <a:off x="227962" y="281317"/>
            <a:ext cx="8377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50" dirty="0">
                <a:solidFill>
                  <a:schemeClr val="accent1"/>
                </a:solidFill>
                <a:ea typeface="+mj-ea"/>
                <a:cs typeface="+mj-cs"/>
              </a:rPr>
              <a:t>The Australian Mental Health Care Classification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48EA7-2C2F-4D13-8DA2-5BD719A2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2" y="1487206"/>
            <a:ext cx="8758237" cy="3109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The AMHCC is a consumer-focused classification providing accurate and consistent data about services provided to consumers, </a:t>
            </a:r>
            <a:r>
              <a:rPr lang="en-AU" sz="1800" dirty="0">
                <a:cs typeface="Arial" panose="020B0604020202020204" pitchFamily="34" charset="0"/>
              </a:rPr>
              <a:t>families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, carers and peer workers across different health care settings.</a:t>
            </a:r>
          </a:p>
          <a:p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It incorporates: setting, </a:t>
            </a:r>
            <a:r>
              <a:rPr lang="en-AU" sz="1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MHPoC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, age group, complexity (Health of the Nation Outcome Scales (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HoNOS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), mental health legal status (MHLS) and Life Skills Profile (LSP-16)).</a:t>
            </a:r>
          </a:p>
          <a:p>
            <a:endParaRPr lang="en-A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93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06C63A-3A57-4073-9853-CE667F4B599A}"/>
              </a:ext>
            </a:extLst>
          </p:cNvPr>
          <p:cNvSpPr txBox="1"/>
          <p:nvPr/>
        </p:nvSpPr>
        <p:spPr>
          <a:xfrm>
            <a:off x="211729" y="1313606"/>
            <a:ext cx="846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The MHPoC is a measure of the primary goal of care and therefore along with other variables is used to calculate future funding, manage resources and improve care services.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8EB1D-0EB7-424F-8938-75BB73E9E3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2344" y="2488864"/>
            <a:ext cx="1319420" cy="1139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568000-B685-4AB5-BBDD-972244FDC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58" y="2571398"/>
            <a:ext cx="1438223" cy="1018361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43E4F5-1A3F-40DB-A0E2-DF8E2FE1FC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833" y="2450102"/>
            <a:ext cx="1252331" cy="1139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14BC50-42E2-48C3-AC61-4939F1BA12D7}"/>
              </a:ext>
            </a:extLst>
          </p:cNvPr>
          <p:cNvSpPr txBox="1"/>
          <p:nvPr/>
        </p:nvSpPr>
        <p:spPr>
          <a:xfrm>
            <a:off x="2771800" y="2041818"/>
            <a:ext cx="349628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3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MHPoC is assigned or reviewed…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B9F92-2C9F-44E6-91CC-FEA2D473F2B8}"/>
              </a:ext>
            </a:extLst>
          </p:cNvPr>
          <p:cNvSpPr txBox="1"/>
          <p:nvPr/>
        </p:nvSpPr>
        <p:spPr>
          <a:xfrm>
            <a:off x="675838" y="3617901"/>
            <a:ext cx="1752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At the admission or </a:t>
            </a:r>
          </a:p>
          <a:p>
            <a:pPr algn="ctr"/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registration of a consumer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38491-AEA8-4D00-B0D7-14A4F90C8125}"/>
              </a:ext>
            </a:extLst>
          </p:cNvPr>
          <p:cNvSpPr txBox="1"/>
          <p:nvPr/>
        </p:nvSpPr>
        <p:spPr>
          <a:xfrm>
            <a:off x="3428182" y="3617381"/>
            <a:ext cx="2028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At transfer of care between settings by the receiving agency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C800FD-2DEE-461E-AF9E-897DBCFF0578}"/>
              </a:ext>
            </a:extLst>
          </p:cNvPr>
          <p:cNvSpPr txBox="1"/>
          <p:nvPr/>
        </p:nvSpPr>
        <p:spPr>
          <a:xfrm>
            <a:off x="6355724" y="3598727"/>
            <a:ext cx="2028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When there is a substantial and sustained change to the consumer’s clinical picture and family, carer or peer worker goals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F23797-7891-4801-8955-FC33AE779BF4}"/>
              </a:ext>
            </a:extLst>
          </p:cNvPr>
          <p:cNvSpPr txBox="1"/>
          <p:nvPr/>
        </p:nvSpPr>
        <p:spPr>
          <a:xfrm>
            <a:off x="540000" y="4297472"/>
            <a:ext cx="831297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350" dirty="0">
                <a:latin typeface="Arial" panose="020B0604020202020204" pitchFamily="34" charset="0"/>
                <a:cs typeface="Arial" panose="020B0604020202020204" pitchFamily="34" charset="0"/>
              </a:rPr>
              <a:t>MHPoC, HoNOS and LSP-16 should be reviewed on significant changes to consumer presentation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5A74A-9F58-BF55-5E8B-441D9737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cs typeface="Arial" panose="020B0604020202020204" pitchFamily="34" charset="0"/>
              </a:rPr>
              <a:t>Mental Health Phase of Care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11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2996F8A-B554-97F2-FAAF-19080A6DE04F}"/>
              </a:ext>
            </a:extLst>
          </p:cNvPr>
          <p:cNvSpPr txBox="1">
            <a:spLocks/>
          </p:cNvSpPr>
          <p:nvPr/>
        </p:nvSpPr>
        <p:spPr>
          <a:xfrm>
            <a:off x="246113" y="495661"/>
            <a:ext cx="7488384" cy="785633"/>
          </a:xfrm>
          <a:prstGeom prst="rect">
            <a:avLst/>
          </a:prstGeom>
        </p:spPr>
        <p:txBody>
          <a:bodyPr/>
          <a:lstStyle>
            <a:lvl1pPr algn="l" defTabSz="91423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300" b="1" kern="1200" cap="none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Mental Health Phase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BEDCF5-EE83-4C26-A680-434F929D6567}"/>
              </a:ext>
            </a:extLst>
          </p:cNvPr>
          <p:cNvSpPr txBox="1"/>
          <p:nvPr/>
        </p:nvSpPr>
        <p:spPr>
          <a:xfrm>
            <a:off x="3059464" y="3911396"/>
            <a:ext cx="3014214" cy="4385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AU" sz="750" b="1" dirty="0">
                <a:solidFill>
                  <a:srgbClr val="0026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Only is no longer a MHPoC, it is now a data item.</a:t>
            </a:r>
          </a:p>
          <a:p>
            <a:r>
              <a:rPr lang="en-AU" sz="750" dirty="0">
                <a:solidFill>
                  <a:srgbClr val="0026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used when the review outcome</a:t>
            </a:r>
            <a:r>
              <a:rPr lang="en-AU" sz="750" dirty="0">
                <a:solidFill>
                  <a:srgbClr val="00261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does not lead to the consumer being placed in one of the four phases immediately after.</a:t>
            </a:r>
            <a:endParaRPr lang="en-AU" sz="750" dirty="0">
              <a:solidFill>
                <a:srgbClr val="0026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C459FD-A1FE-431A-9F1F-E5BA2EDF4C1C}"/>
              </a:ext>
            </a:extLst>
          </p:cNvPr>
          <p:cNvSpPr/>
          <p:nvPr/>
        </p:nvSpPr>
        <p:spPr>
          <a:xfrm>
            <a:off x="3576571" y="1281294"/>
            <a:ext cx="1980000" cy="19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chemeClr val="bg2"/>
                </a:solidFill>
                <a:latin typeface="Josefin Sans" pitchFamily="2" charset="0"/>
              </a:rPr>
              <a:t>Mental Health</a:t>
            </a:r>
          </a:p>
          <a:p>
            <a:pPr algn="ctr"/>
            <a:r>
              <a:rPr lang="en-AU" sz="1200" b="1" dirty="0">
                <a:solidFill>
                  <a:schemeClr val="bg2"/>
                </a:solidFill>
                <a:latin typeface="Josefin Sans" pitchFamily="2" charset="0"/>
              </a:rPr>
              <a:t> Phase of Care</a:t>
            </a:r>
            <a:endParaRPr lang="en-AU" sz="1100" b="1" dirty="0">
              <a:solidFill>
                <a:schemeClr val="bg2"/>
              </a:solidFill>
              <a:latin typeface="Josefin Sans" pitchFamily="2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C218C22-37D7-481E-93A0-40D6C6955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48" y="2575654"/>
            <a:ext cx="956119" cy="956119"/>
          </a:xfrm>
          <a:prstGeom prst="rect">
            <a:avLst/>
          </a:prstGeom>
        </p:spPr>
      </p:pic>
      <p:pic>
        <p:nvPicPr>
          <p:cNvPr id="8" name="Picture 7" descr="A picture containing text, sign, night sky&#10;&#10;Description automatically generated">
            <a:extLst>
              <a:ext uri="{FF2B5EF4-FFF2-40B4-BE49-F238E27FC236}">
                <a16:creationId xmlns:a16="http://schemas.microsoft.com/office/drawing/2014/main" id="{BC95E893-0507-4E08-AFA7-DD205CFBC8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89" y="1194634"/>
            <a:ext cx="960161" cy="956119"/>
          </a:xfrm>
          <a:prstGeom prst="rect">
            <a:avLst/>
          </a:prstGeom>
        </p:spPr>
      </p:pic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6FD65D83-5812-458B-826F-E2FE31CA19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91" y="1194635"/>
            <a:ext cx="960161" cy="95611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9DD1E35-2809-4FA8-9635-8C48AD4096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92" y="2575654"/>
            <a:ext cx="960161" cy="9561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5F668C-7AF9-4B5F-97FB-7D229BEF1BF7}"/>
              </a:ext>
            </a:extLst>
          </p:cNvPr>
          <p:cNvSpPr txBox="1"/>
          <p:nvPr/>
        </p:nvSpPr>
        <p:spPr>
          <a:xfrm>
            <a:off x="1501678" y="114812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i="0" u="none" strike="noStrike" baseline="0" dirty="0">
                <a:solidFill>
                  <a:schemeClr val="accent2"/>
                </a:solidFill>
                <a:latin typeface="JosefinSans-Bold"/>
              </a:rPr>
              <a:t>Acute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65F1E4-BE5B-4CBA-A252-FDD032A2CD94}"/>
              </a:ext>
            </a:extLst>
          </p:cNvPr>
          <p:cNvSpPr txBox="1"/>
          <p:nvPr/>
        </p:nvSpPr>
        <p:spPr>
          <a:xfrm>
            <a:off x="407963" y="24239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i="0" u="none" strike="noStrike" baseline="0" dirty="0">
                <a:solidFill>
                  <a:schemeClr val="accent2"/>
                </a:solidFill>
                <a:latin typeface="JosefinSans-Bold"/>
              </a:rPr>
              <a:t>Consolidating Gain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7FF384-1D79-4AE8-B127-4EF06905E7BC}"/>
              </a:ext>
            </a:extLst>
          </p:cNvPr>
          <p:cNvSpPr txBox="1"/>
          <p:nvPr/>
        </p:nvSpPr>
        <p:spPr>
          <a:xfrm>
            <a:off x="6832450" y="23870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i="0" u="none" strike="noStrike" baseline="0" dirty="0">
                <a:solidFill>
                  <a:schemeClr val="accent2"/>
                </a:solidFill>
                <a:latin typeface="JosefinSans-Bold"/>
              </a:rPr>
              <a:t>Intensive Extended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DE6B-970B-4C9D-90AA-BD83686DAF28}"/>
              </a:ext>
            </a:extLst>
          </p:cNvPr>
          <p:cNvSpPr txBox="1"/>
          <p:nvPr/>
        </p:nvSpPr>
        <p:spPr>
          <a:xfrm>
            <a:off x="6897261" y="1143629"/>
            <a:ext cx="5700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i="0" u="none" strike="noStrike" baseline="0" dirty="0">
                <a:solidFill>
                  <a:schemeClr val="accent2"/>
                </a:solidFill>
                <a:latin typeface="JosefinSans-Bold"/>
              </a:rPr>
              <a:t>Functional Gain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58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94C4-FC9D-2E92-C952-9CF5F15F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273844"/>
            <a:ext cx="8363306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Background to MHPoC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0B6EA-01B5-4A73-B807-5E6B6D482259}"/>
              </a:ext>
            </a:extLst>
          </p:cNvPr>
          <p:cNvSpPr txBox="1"/>
          <p:nvPr/>
        </p:nvSpPr>
        <p:spPr>
          <a:xfrm>
            <a:off x="214312" y="1369219"/>
            <a:ext cx="8758237" cy="310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AU" sz="1200" dirty="0">
                <a:latin typeface="Arial" panose="020B0604020202020204" pitchFamily="34" charset="0"/>
              </a:rPr>
              <a:t>AMHCC was introduced in 2016 and </a:t>
            </a:r>
            <a:r>
              <a:rPr lang="en-AU" sz="1200" dirty="0" err="1">
                <a:latin typeface="Arial" panose="020B0604020202020204" pitchFamily="34" charset="0"/>
              </a:rPr>
              <a:t>MHPoC</a:t>
            </a:r>
            <a:r>
              <a:rPr lang="en-AU" sz="1200" dirty="0">
                <a:latin typeface="Arial" panose="020B0604020202020204" pitchFamily="34" charset="0"/>
              </a:rPr>
              <a:t> is a variable within this classification.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AU" sz="1200" dirty="0">
              <a:latin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AU" sz="1200" dirty="0">
                <a:latin typeface="Arial" panose="020B0604020202020204" pitchFamily="34" charset="0"/>
              </a:rPr>
              <a:t>A review project was undertaken in 2021 and recommended </a:t>
            </a:r>
          </a:p>
          <a:p>
            <a:pPr marL="628650" lvl="1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</a:rPr>
              <a:t>an update to definition of Acute </a:t>
            </a:r>
          </a:p>
          <a:p>
            <a:pPr marL="628650" lvl="1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</a:rPr>
              <a:t>removing Assessment Only from the </a:t>
            </a:r>
            <a:r>
              <a:rPr lang="en-AU" sz="1200" dirty="0" err="1">
                <a:latin typeface="Arial" panose="020B0604020202020204" pitchFamily="34" charset="0"/>
              </a:rPr>
              <a:t>MHPoC</a:t>
            </a:r>
            <a:endParaRPr lang="en-AU" sz="1200" dirty="0">
              <a:latin typeface="Arial" panose="020B0604020202020204" pitchFamily="34" charset="0"/>
            </a:endParaRPr>
          </a:p>
          <a:p>
            <a:pPr marL="628650" lvl="1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</a:rPr>
              <a:t>the development of new education materials that are nationally consistent, age and setting specific.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200" dirty="0">
              <a:latin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AU" sz="1200" dirty="0">
                <a:latin typeface="Arial" panose="020B0604020202020204" pitchFamily="34" charset="0"/>
              </a:rPr>
              <a:t>The education materials have been co-designed with IHACPA, clinicians, consumer, family and carer representatives, members of the project steering group and Mental Health Working Group (MHWG) over six months and six workshops.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200" dirty="0">
              <a:latin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AU" sz="1200" dirty="0">
                <a:latin typeface="Arial" panose="020B0604020202020204" pitchFamily="34" charset="0"/>
              </a:rPr>
              <a:t>Feedback on prototypes have been received from 85 clinicians.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93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965B5-5CAA-87C7-FC36-BBC5F168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FEA8B-C69E-799E-38AF-FE80CCFB3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Share screen</a:t>
            </a:r>
          </a:p>
          <a:p>
            <a:r>
              <a:rPr lang="en-AU" dirty="0"/>
              <a:t>Introduce the </a:t>
            </a:r>
            <a:r>
              <a:rPr lang="en-AU" dirty="0" err="1"/>
              <a:t>MHPoC</a:t>
            </a:r>
            <a:r>
              <a:rPr lang="en-AU" dirty="0"/>
              <a:t> Education Resources via website</a:t>
            </a:r>
          </a:p>
          <a:p>
            <a:r>
              <a:rPr lang="en-AU" dirty="0">
                <a:hlinkClick r:id="rId3"/>
              </a:rPr>
              <a:t>www.ihacpa.gov.au/MHPoC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42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06C63A-3A57-4073-9853-CE667F4B599A}"/>
              </a:ext>
            </a:extLst>
          </p:cNvPr>
          <p:cNvSpPr txBox="1"/>
          <p:nvPr/>
        </p:nvSpPr>
        <p:spPr>
          <a:xfrm>
            <a:off x="251520" y="1185290"/>
            <a:ext cx="8461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Here are some guiding principles for using the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MHPoC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8EB1D-0EB7-424F-8938-75BB73E9E3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30" y="2315536"/>
            <a:ext cx="904378" cy="781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43E4F5-1A3F-40DB-A0E2-DF8E2FE1FC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4048" y="2428966"/>
            <a:ext cx="839206" cy="7637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5B9F92-2C9F-44E6-91CC-FEA2D473F2B8}"/>
              </a:ext>
            </a:extLst>
          </p:cNvPr>
          <p:cNvSpPr txBox="1"/>
          <p:nvPr/>
        </p:nvSpPr>
        <p:spPr>
          <a:xfrm>
            <a:off x="613646" y="1688409"/>
            <a:ext cx="17525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Discuss MHPoC during regular reviews of consumer’s care plan.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250195-9C5B-4A57-9F0F-DE786296F8D7}"/>
              </a:ext>
            </a:extLst>
          </p:cNvPr>
          <p:cNvSpPr txBox="1"/>
          <p:nvPr/>
        </p:nvSpPr>
        <p:spPr>
          <a:xfrm>
            <a:off x="6449334" y="1613448"/>
            <a:ext cx="18247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Discuss and agree on MHPoC when the consumer’s care is co-managed or provided by multiple services.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9FC623-4DE2-4DDB-8C56-F5A8D1283862}"/>
              </a:ext>
            </a:extLst>
          </p:cNvPr>
          <p:cNvSpPr txBox="1"/>
          <p:nvPr/>
        </p:nvSpPr>
        <p:spPr>
          <a:xfrm>
            <a:off x="3972163" y="3608553"/>
            <a:ext cx="16554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 consumer will only have one MHPoC at any time.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C3FF85-7B42-4327-8EC5-E5110F15BAE0}"/>
              </a:ext>
            </a:extLst>
          </p:cNvPr>
          <p:cNvSpPr txBox="1"/>
          <p:nvPr/>
        </p:nvSpPr>
        <p:spPr>
          <a:xfrm>
            <a:off x="3378332" y="3454225"/>
            <a:ext cx="876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A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C14239-7898-443B-B035-0ADC3FA0D0F0}"/>
              </a:ext>
            </a:extLst>
          </p:cNvPr>
          <p:cNvSpPr/>
          <p:nvPr/>
        </p:nvSpPr>
        <p:spPr>
          <a:xfrm>
            <a:off x="6645152" y="3294347"/>
            <a:ext cx="1489046" cy="130147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consumer’s </a:t>
            </a:r>
            <a:r>
              <a:rPr lang="en-AU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MHPoC</a:t>
            </a:r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not be changed while they are on leave from a health care service.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D9A9B9-D93C-40ED-8FA8-9598F6524EDC}"/>
              </a:ext>
            </a:extLst>
          </p:cNvPr>
          <p:cNvCxnSpPr>
            <a:cxnSpLocks/>
          </p:cNvCxnSpPr>
          <p:nvPr/>
        </p:nvCxnSpPr>
        <p:spPr>
          <a:xfrm>
            <a:off x="3086784" y="1663994"/>
            <a:ext cx="19187" cy="287179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AB201A-67A7-44EA-A207-98245513033C}"/>
              </a:ext>
            </a:extLst>
          </p:cNvPr>
          <p:cNvCxnSpPr>
            <a:cxnSpLocks/>
          </p:cNvCxnSpPr>
          <p:nvPr/>
        </p:nvCxnSpPr>
        <p:spPr>
          <a:xfrm>
            <a:off x="6038456" y="1663994"/>
            <a:ext cx="19187" cy="287179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EA464F3E-286B-FEA3-3E91-A6CFF48F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Principles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F3228F-78C9-447B-A2E6-C3DFDAAC977D}"/>
              </a:ext>
            </a:extLst>
          </p:cNvPr>
          <p:cNvSpPr/>
          <p:nvPr/>
        </p:nvSpPr>
        <p:spPr>
          <a:xfrm>
            <a:off x="788740" y="3256322"/>
            <a:ext cx="1497063" cy="130147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MHPoC</a:t>
            </a:r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not need to be changed if the consumer’s primary goal of care remains the same.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F6735C-DA2A-469E-AAC6-D338C2568C39}"/>
              </a:ext>
            </a:extLst>
          </p:cNvPr>
          <p:cNvSpPr/>
          <p:nvPr/>
        </p:nvSpPr>
        <p:spPr>
          <a:xfrm>
            <a:off x="3906952" y="1691729"/>
            <a:ext cx="1497063" cy="130147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limit on the number of </a:t>
            </a:r>
            <a:r>
              <a:rPr lang="en-AU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MHPoC</a:t>
            </a:r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an episode of care.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78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B9FBFC-D094-42E6-B42C-5CC38327E4DA}"/>
              </a:ext>
            </a:extLst>
          </p:cNvPr>
          <p:cNvSpPr txBox="1"/>
          <p:nvPr/>
        </p:nvSpPr>
        <p:spPr>
          <a:xfrm>
            <a:off x="359532" y="288985"/>
            <a:ext cx="66151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b="1" spc="-5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MHPoC for quality 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6881B-407D-74BC-E600-A0205DDECD33}"/>
              </a:ext>
            </a:extLst>
          </p:cNvPr>
          <p:cNvSpPr txBox="1"/>
          <p:nvPr/>
        </p:nvSpPr>
        <p:spPr>
          <a:xfrm>
            <a:off x="364642" y="889149"/>
            <a:ext cx="8461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Other benefits of using the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MHPoC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6FF64-E897-42C7-8100-FBA643A155BB}"/>
              </a:ext>
            </a:extLst>
          </p:cNvPr>
          <p:cNvSpPr/>
          <p:nvPr/>
        </p:nvSpPr>
        <p:spPr>
          <a:xfrm>
            <a:off x="4518867" y="1196926"/>
            <a:ext cx="2550254" cy="335043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PH" sz="11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clinicians and managers</a:t>
            </a:r>
          </a:p>
          <a:p>
            <a:pPr algn="ctr"/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B615C6-571A-453A-803D-9588E252550E}"/>
              </a:ext>
            </a:extLst>
          </p:cNvPr>
          <p:cNvSpPr/>
          <p:nvPr/>
        </p:nvSpPr>
        <p:spPr>
          <a:xfrm>
            <a:off x="1745703" y="1196926"/>
            <a:ext cx="2550254" cy="334715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11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consumers, families, carers and peer workers</a:t>
            </a:r>
          </a:p>
          <a:p>
            <a:pPr algn="ctr"/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13822D-A131-46F3-8E85-7F71DF881732}"/>
              </a:ext>
            </a:extLst>
          </p:cNvPr>
          <p:cNvSpPr/>
          <p:nvPr/>
        </p:nvSpPr>
        <p:spPr>
          <a:xfrm>
            <a:off x="1988955" y="1638363"/>
            <a:ext cx="2063749" cy="2770872"/>
          </a:xfrm>
          <a:custGeom>
            <a:avLst/>
            <a:gdLst>
              <a:gd name="connsiteX0" fmla="*/ 0 w 2063749"/>
              <a:gd name="connsiteY0" fmla="*/ 206375 h 2770872"/>
              <a:gd name="connsiteX1" fmla="*/ 206375 w 2063749"/>
              <a:gd name="connsiteY1" fmla="*/ 0 h 2770872"/>
              <a:gd name="connsiteX2" fmla="*/ 1857374 w 2063749"/>
              <a:gd name="connsiteY2" fmla="*/ 0 h 2770872"/>
              <a:gd name="connsiteX3" fmla="*/ 2063749 w 2063749"/>
              <a:gd name="connsiteY3" fmla="*/ 206375 h 2770872"/>
              <a:gd name="connsiteX4" fmla="*/ 2063749 w 2063749"/>
              <a:gd name="connsiteY4" fmla="*/ 2564497 h 2770872"/>
              <a:gd name="connsiteX5" fmla="*/ 1857374 w 2063749"/>
              <a:gd name="connsiteY5" fmla="*/ 2770872 h 2770872"/>
              <a:gd name="connsiteX6" fmla="*/ 206375 w 2063749"/>
              <a:gd name="connsiteY6" fmla="*/ 2770872 h 2770872"/>
              <a:gd name="connsiteX7" fmla="*/ 0 w 2063749"/>
              <a:gd name="connsiteY7" fmla="*/ 2564497 h 2770872"/>
              <a:gd name="connsiteX8" fmla="*/ 0 w 2063749"/>
              <a:gd name="connsiteY8" fmla="*/ 206375 h 277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2770872">
                <a:moveTo>
                  <a:pt x="0" y="206375"/>
                </a:moveTo>
                <a:cubicBezTo>
                  <a:pt x="0" y="92397"/>
                  <a:pt x="92397" y="0"/>
                  <a:pt x="206375" y="0"/>
                </a:cubicBezTo>
                <a:lnTo>
                  <a:pt x="1857374" y="0"/>
                </a:lnTo>
                <a:cubicBezTo>
                  <a:pt x="1971352" y="0"/>
                  <a:pt x="2063749" y="92397"/>
                  <a:pt x="2063749" y="206375"/>
                </a:cubicBezTo>
                <a:lnTo>
                  <a:pt x="2063749" y="2564497"/>
                </a:lnTo>
                <a:cubicBezTo>
                  <a:pt x="2063749" y="2678475"/>
                  <a:pt x="1971352" y="2770872"/>
                  <a:pt x="1857374" y="2770872"/>
                </a:cubicBezTo>
                <a:lnTo>
                  <a:pt x="206375" y="2770872"/>
                </a:lnTo>
                <a:cubicBezTo>
                  <a:pt x="92397" y="2770872"/>
                  <a:pt x="0" y="2678475"/>
                  <a:pt x="0" y="2564497"/>
                </a:cubicBezTo>
                <a:lnTo>
                  <a:pt x="0" y="206375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385" tIns="81400" rIns="88385" bIns="81400" numCol="1" spcCol="1270" anchor="ctr" anchorCtr="0">
            <a:noAutofit/>
          </a:bodyPr>
          <a:lstStyle/>
          <a:p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in the context of </a:t>
            </a:r>
            <a:r>
              <a:rPr lang="en-A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consumer, family, carer and peer worker goals.</a:t>
            </a:r>
          </a:p>
          <a:p>
            <a:endParaRPr lang="en-A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</a:t>
            </a:r>
            <a:r>
              <a:rPr lang="en-A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the care journey.</a:t>
            </a:r>
          </a:p>
          <a:p>
            <a:endParaRPr lang="en-A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 for </a:t>
            </a:r>
            <a:r>
              <a:rPr lang="en-A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intervention.</a:t>
            </a:r>
          </a:p>
          <a:p>
            <a:endParaRPr lang="en-A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A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clarity</a:t>
            </a:r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consumer’s current care plan and future journey.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C6490F-23C3-44B0-A60E-A4A4C53012E0}"/>
              </a:ext>
            </a:extLst>
          </p:cNvPr>
          <p:cNvSpPr/>
          <p:nvPr/>
        </p:nvSpPr>
        <p:spPr>
          <a:xfrm>
            <a:off x="4762120" y="1638363"/>
            <a:ext cx="2063749" cy="2770872"/>
          </a:xfrm>
          <a:custGeom>
            <a:avLst/>
            <a:gdLst>
              <a:gd name="connsiteX0" fmla="*/ 0 w 2063749"/>
              <a:gd name="connsiteY0" fmla="*/ 206375 h 2770872"/>
              <a:gd name="connsiteX1" fmla="*/ 206375 w 2063749"/>
              <a:gd name="connsiteY1" fmla="*/ 0 h 2770872"/>
              <a:gd name="connsiteX2" fmla="*/ 1857374 w 2063749"/>
              <a:gd name="connsiteY2" fmla="*/ 0 h 2770872"/>
              <a:gd name="connsiteX3" fmla="*/ 2063749 w 2063749"/>
              <a:gd name="connsiteY3" fmla="*/ 206375 h 2770872"/>
              <a:gd name="connsiteX4" fmla="*/ 2063749 w 2063749"/>
              <a:gd name="connsiteY4" fmla="*/ 2564497 h 2770872"/>
              <a:gd name="connsiteX5" fmla="*/ 1857374 w 2063749"/>
              <a:gd name="connsiteY5" fmla="*/ 2770872 h 2770872"/>
              <a:gd name="connsiteX6" fmla="*/ 206375 w 2063749"/>
              <a:gd name="connsiteY6" fmla="*/ 2770872 h 2770872"/>
              <a:gd name="connsiteX7" fmla="*/ 0 w 2063749"/>
              <a:gd name="connsiteY7" fmla="*/ 2564497 h 2770872"/>
              <a:gd name="connsiteX8" fmla="*/ 0 w 2063749"/>
              <a:gd name="connsiteY8" fmla="*/ 206375 h 277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2770872">
                <a:moveTo>
                  <a:pt x="0" y="206375"/>
                </a:moveTo>
                <a:cubicBezTo>
                  <a:pt x="0" y="92397"/>
                  <a:pt x="92397" y="0"/>
                  <a:pt x="206375" y="0"/>
                </a:cubicBezTo>
                <a:lnTo>
                  <a:pt x="1857374" y="0"/>
                </a:lnTo>
                <a:cubicBezTo>
                  <a:pt x="1971352" y="0"/>
                  <a:pt x="2063749" y="92397"/>
                  <a:pt x="2063749" y="206375"/>
                </a:cubicBezTo>
                <a:lnTo>
                  <a:pt x="2063749" y="2564497"/>
                </a:lnTo>
                <a:cubicBezTo>
                  <a:pt x="2063749" y="2678475"/>
                  <a:pt x="1971352" y="2770872"/>
                  <a:pt x="1857374" y="2770872"/>
                </a:cubicBezTo>
                <a:lnTo>
                  <a:pt x="206375" y="2770872"/>
                </a:lnTo>
                <a:cubicBezTo>
                  <a:pt x="92397" y="2770872"/>
                  <a:pt x="0" y="2678475"/>
                  <a:pt x="0" y="2564497"/>
                </a:cubicBezTo>
                <a:lnTo>
                  <a:pt x="0" y="206375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385" tIns="81400" rIns="88385" bIns="81400" numCol="1" spcCol="1270" anchor="ctr" anchorCtr="0">
            <a:noAutofit/>
          </a:bodyPr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primary goal of care.</a:t>
            </a:r>
          </a:p>
          <a:p>
            <a:endParaRPr lang="en-A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problem solving and </a:t>
            </a:r>
            <a:r>
              <a:rPr lang="en-A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reflection.</a:t>
            </a:r>
          </a:p>
          <a:p>
            <a:endParaRPr lang="en-A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Encourages high value clinical </a:t>
            </a:r>
            <a:r>
              <a:rPr lang="en-A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conversations.</a:t>
            </a:r>
          </a:p>
          <a:p>
            <a:endParaRPr lang="en-A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conjunction with other AMHCC data to calculate future funding, manage resources and </a:t>
            </a:r>
            <a:r>
              <a:rPr lang="en-A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local services.</a:t>
            </a:r>
          </a:p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05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E72043-8185-43AC-EE23-3B120A22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AU" dirty="0"/>
              <a:t>Australian Mental Health Care Classification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45988E0-6660-E8E7-03C3-872D7B045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Mental Health Phase of Care webinars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798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04D5-D574-65D3-AEEB-559FEC1E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273844"/>
            <a:ext cx="8363306" cy="994172"/>
          </a:xfrm>
        </p:spPr>
        <p:txBody>
          <a:bodyPr anchor="ctr">
            <a:normAutofit/>
          </a:bodyPr>
          <a:lstStyle/>
          <a:p>
            <a:r>
              <a:rPr lang="en-AU" dirty="0"/>
              <a:t>Mental Health Phase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A75B8-B52E-FA90-D020-F4A69AE7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" y="1369219"/>
            <a:ext cx="8758237" cy="3109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		Why is the AHMCC and </a:t>
            </a:r>
            <a:r>
              <a:rPr lang="en-AU" dirty="0" err="1"/>
              <a:t>MHPoC</a:t>
            </a:r>
            <a:r>
              <a:rPr lang="en-AU" dirty="0"/>
              <a:t> important for consumers, 		families and carers?</a:t>
            </a:r>
          </a:p>
        </p:txBody>
      </p:sp>
      <p:pic>
        <p:nvPicPr>
          <p:cNvPr id="5" name="Graphic 4" descr="Badge Question Mark outline">
            <a:extLst>
              <a:ext uri="{FF2B5EF4-FFF2-40B4-BE49-F238E27FC236}">
                <a16:creationId xmlns:a16="http://schemas.microsoft.com/office/drawing/2014/main" id="{CE021FCD-AFFA-402D-92A2-36C2B6590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032" y="2077678"/>
            <a:ext cx="715297" cy="715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752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F7A4-BE34-3FED-7CD2-2CD8C208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Mental Health Phase of Care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C7165-B592-4090-6F81-A0430EDCE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		How might we use the </a:t>
            </a:r>
            <a:r>
              <a:rPr lang="en-AU" dirty="0" err="1"/>
              <a:t>MHPoC</a:t>
            </a:r>
            <a:r>
              <a:rPr lang="en-AU" dirty="0"/>
              <a:t> Education materials to 			maximise clinical utility and application to practice?</a:t>
            </a:r>
          </a:p>
        </p:txBody>
      </p:sp>
      <p:pic>
        <p:nvPicPr>
          <p:cNvPr id="4" name="Graphic 3" descr="Badge Question Mark outline">
            <a:extLst>
              <a:ext uri="{FF2B5EF4-FFF2-40B4-BE49-F238E27FC236}">
                <a16:creationId xmlns:a16="http://schemas.microsoft.com/office/drawing/2014/main" id="{BA88BDE8-EC86-4196-A56F-ED48C1762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032" y="2077678"/>
            <a:ext cx="715297" cy="715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963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CCE7-F94E-7912-29CA-584E0B90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Mental Health Phase of Care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4B4F1B-86EB-E9BD-5B35-771E72960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	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		How might we build a shared understanding of the </a:t>
            </a:r>
            <a:r>
              <a:rPr lang="en-AU" dirty="0" err="1"/>
              <a:t>MHPoC</a:t>
            </a:r>
            <a:r>
              <a:rPr lang="en-AU" dirty="0"/>
              <a:t> 		through conversations?</a:t>
            </a:r>
          </a:p>
        </p:txBody>
      </p:sp>
      <p:pic>
        <p:nvPicPr>
          <p:cNvPr id="4" name="Graphic 3" descr="Badge Question Mark outline">
            <a:extLst>
              <a:ext uri="{FF2B5EF4-FFF2-40B4-BE49-F238E27FC236}">
                <a16:creationId xmlns:a16="http://schemas.microsoft.com/office/drawing/2014/main" id="{C75AB033-157E-4A0A-BA8A-79ECD6A1B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032" y="2077678"/>
            <a:ext cx="715297" cy="715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07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68E6-0DF6-07E5-6FE3-6E5AED82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5CAA-8EFB-A973-D60A-F46B23840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Think about one action you will take to build on your understanding of MHPoC.</a:t>
            </a:r>
          </a:p>
          <a:p>
            <a:endParaRPr lang="en-AU" dirty="0"/>
          </a:p>
          <a:p>
            <a:r>
              <a:rPr lang="en-AU" dirty="0"/>
              <a:t>Write it down and share it in the chat.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380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C02F-F475-C15F-34C1-D72E405FD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/>
          <a:p>
            <a:r>
              <a:rPr lang="en-AU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CC3D-2E48-3CF7-7D0E-E8F384C09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500" dirty="0"/>
              <a:t>Mental Health Phase of Care resources</a:t>
            </a:r>
          </a:p>
          <a:p>
            <a:pPr marL="0" indent="0">
              <a:buNone/>
            </a:pPr>
            <a:r>
              <a:rPr lang="en-AU" sz="1500" dirty="0">
                <a:hlinkClick r:id="rId3"/>
              </a:rPr>
              <a:t>www.ihacpa.gov.au/MHPoC</a:t>
            </a:r>
            <a:r>
              <a:rPr lang="en-AU" sz="1500" dirty="0"/>
              <a:t> </a:t>
            </a:r>
          </a:p>
          <a:p>
            <a:pPr marL="0" indent="0">
              <a:buNone/>
            </a:pPr>
            <a:endParaRPr lang="en-AU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06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73C2066-2751-45A1-B1D4-7716371CB362}"/>
              </a:ext>
            </a:extLst>
          </p:cNvPr>
          <p:cNvSpPr txBox="1"/>
          <p:nvPr/>
        </p:nvSpPr>
        <p:spPr>
          <a:xfrm>
            <a:off x="2742106" y="2566817"/>
            <a:ext cx="3406304" cy="140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Webinar ‘How to’ Plan</a:t>
            </a:r>
          </a:p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Resources for jurisdictions who plan to run their own MHPoC webinar event to increase awareness of new education materials and overview of changes to MHPoC</a:t>
            </a:r>
          </a:p>
        </p:txBody>
      </p:sp>
      <p:pic>
        <p:nvPicPr>
          <p:cNvPr id="6" name="Graphic 5" descr="List with solid fill">
            <a:extLst>
              <a:ext uri="{FF2B5EF4-FFF2-40B4-BE49-F238E27FC236}">
                <a16:creationId xmlns:a16="http://schemas.microsoft.com/office/drawing/2014/main" id="{D597DE1B-3770-4284-AF1B-2E03EB3A0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7370" y="1863556"/>
            <a:ext cx="685800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D52E0-74A6-E03D-D0CD-D541C9A5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Webinar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A9D5B-8841-02B0-0420-55D1EC584DF8}"/>
              </a:ext>
            </a:extLst>
          </p:cNvPr>
          <p:cNvSpPr txBox="1"/>
          <p:nvPr/>
        </p:nvSpPr>
        <p:spPr>
          <a:xfrm>
            <a:off x="439147" y="1197753"/>
            <a:ext cx="6120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Mental Health Phase of Care (MHPoC) Webinar.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37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2C2A-6CE4-BF90-A88F-E31349A8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Webinar ‘how to’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7E290-2579-CBCA-53B7-B8D6A69DCC3C}"/>
              </a:ext>
            </a:extLst>
          </p:cNvPr>
          <p:cNvSpPr txBox="1"/>
          <p:nvPr/>
        </p:nvSpPr>
        <p:spPr>
          <a:xfrm>
            <a:off x="1391743" y="1863737"/>
            <a:ext cx="7500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Planning Checklist</a:t>
            </a: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 checklist covering technical and presentation preparation tips to plan a local webinar.</a:t>
            </a:r>
          </a:p>
        </p:txBody>
      </p:sp>
      <p:pic>
        <p:nvPicPr>
          <p:cNvPr id="11" name="Graphic 10" descr="List with solid fill">
            <a:extLst>
              <a:ext uri="{FF2B5EF4-FFF2-40B4-BE49-F238E27FC236}">
                <a16:creationId xmlns:a16="http://schemas.microsoft.com/office/drawing/2014/main" id="{25051A29-2DE4-90F3-E5BD-7B97097C0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754203"/>
            <a:ext cx="681643" cy="6816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4CC3BD-C70D-C055-1526-54A219276DE2}"/>
              </a:ext>
            </a:extLst>
          </p:cNvPr>
          <p:cNvSpPr txBox="1"/>
          <p:nvPr/>
        </p:nvSpPr>
        <p:spPr>
          <a:xfrm>
            <a:off x="1391742" y="2546266"/>
            <a:ext cx="691276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Webinar Run Sheet</a:t>
            </a: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 run sheet and question prompts for the event – with options to customise content.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F52F7-EB3F-B16E-1C55-9541B92B3B7B}"/>
              </a:ext>
            </a:extLst>
          </p:cNvPr>
          <p:cNvSpPr txBox="1"/>
          <p:nvPr/>
        </p:nvSpPr>
        <p:spPr>
          <a:xfrm>
            <a:off x="1403648" y="3744674"/>
            <a:ext cx="6912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Webinar Slide pack</a:t>
            </a: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 short slide pack featuring key ideas and questions to support the event.</a:t>
            </a:r>
          </a:p>
        </p:txBody>
      </p:sp>
      <p:pic>
        <p:nvPicPr>
          <p:cNvPr id="18" name="Graphic 17" descr="Illustrator with solid fill">
            <a:extLst>
              <a:ext uri="{FF2B5EF4-FFF2-40B4-BE49-F238E27FC236}">
                <a16:creationId xmlns:a16="http://schemas.microsoft.com/office/drawing/2014/main" id="{1FB9F5DD-19D7-03A9-B7D5-299E5C443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3709348"/>
            <a:ext cx="681643" cy="681643"/>
          </a:xfrm>
          <a:prstGeom prst="rect">
            <a:avLst/>
          </a:prstGeom>
        </p:spPr>
      </p:pic>
      <p:pic>
        <p:nvPicPr>
          <p:cNvPr id="19" name="Graphic 18" descr="Checklist with solid fill">
            <a:extLst>
              <a:ext uri="{FF2B5EF4-FFF2-40B4-BE49-F238E27FC236}">
                <a16:creationId xmlns:a16="http://schemas.microsoft.com/office/drawing/2014/main" id="{7EDFC950-B4A6-BA5D-8255-7A1D05331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544" y="1818099"/>
            <a:ext cx="681643" cy="6816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EC211B-0C3C-DEFD-4170-7E8F2CA0B43C}"/>
              </a:ext>
            </a:extLst>
          </p:cNvPr>
          <p:cNvSpPr txBox="1"/>
          <p:nvPr/>
        </p:nvSpPr>
        <p:spPr>
          <a:xfrm>
            <a:off x="560084" y="1240498"/>
            <a:ext cx="80238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for jurisdictions to run their own webinar for local stakeholders.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61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0859C8-BDDD-4C4A-8234-56D6DCC5939D}"/>
              </a:ext>
            </a:extLst>
          </p:cNvPr>
          <p:cNvSpPr txBox="1"/>
          <p:nvPr/>
        </p:nvSpPr>
        <p:spPr>
          <a:xfrm>
            <a:off x="725961" y="1223915"/>
            <a:ext cx="335061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accent2"/>
                </a:solidFill>
              </a:rPr>
              <a:t>Form a team to co-deliver the webinar</a:t>
            </a:r>
          </a:p>
          <a:p>
            <a:endParaRPr lang="en-AU" sz="90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 err="1">
                <a:cs typeface="Arial" panose="020B0604020202020204" pitchFamily="34" charset="0"/>
              </a:rPr>
              <a:t>MHPoC</a:t>
            </a:r>
            <a:r>
              <a:rPr lang="en-AU" sz="750" dirty="0">
                <a:cs typeface="Arial" panose="020B0604020202020204" pitchFamily="34" charset="0"/>
              </a:rPr>
              <a:t> education materials have been co-designed and support collaborative learning and decision making.</a:t>
            </a:r>
          </a:p>
          <a:p>
            <a:endParaRPr lang="en-AU" sz="75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Identify a team of co-presenters to work with to design and deliver the session. Seek co-presenters with diverse identities and experiences.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AU" sz="75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Ensure representation for consumers, carers, families, peer-workers, clinicians, educators and managers in the co-presenters. Invite your administrator/technical support person to participate.</a:t>
            </a:r>
          </a:p>
          <a:p>
            <a:endParaRPr lang="en-AU" sz="750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9A74F-4ADB-497C-B57A-C57F7454403C}"/>
              </a:ext>
            </a:extLst>
          </p:cNvPr>
          <p:cNvSpPr/>
          <p:nvPr/>
        </p:nvSpPr>
        <p:spPr>
          <a:xfrm>
            <a:off x="475787" y="1253326"/>
            <a:ext cx="207627" cy="20292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422DD9-4FFB-4C6C-A9DD-35C19C0E751B}"/>
              </a:ext>
            </a:extLst>
          </p:cNvPr>
          <p:cNvSpPr txBox="1"/>
          <p:nvPr/>
        </p:nvSpPr>
        <p:spPr>
          <a:xfrm>
            <a:off x="5056844" y="1198646"/>
            <a:ext cx="3403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accent2"/>
                </a:solidFill>
              </a:rPr>
              <a:t>Webinar platform</a:t>
            </a:r>
          </a:p>
          <a:p>
            <a:endParaRPr lang="en-AU" sz="90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Choose a platform to deliver your webinar. Consider what platform your audience uses and what your organisation supports.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AU" sz="75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Will you use a videoconferencing tool in meeting mode or webinar mode? If you are expecting less than 40 attendees then meeting mode will allow you to interact with participants more effectively.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563B1-3D2E-43F0-9D34-BC3F0A3459C3}"/>
              </a:ext>
            </a:extLst>
          </p:cNvPr>
          <p:cNvSpPr/>
          <p:nvPr/>
        </p:nvSpPr>
        <p:spPr>
          <a:xfrm>
            <a:off x="480621" y="2829180"/>
            <a:ext cx="207627" cy="20292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E7157C-E2FA-41B8-AEAA-1929317907E4}"/>
              </a:ext>
            </a:extLst>
          </p:cNvPr>
          <p:cNvSpPr txBox="1"/>
          <p:nvPr/>
        </p:nvSpPr>
        <p:spPr>
          <a:xfrm>
            <a:off x="725961" y="2762798"/>
            <a:ext cx="3376192" cy="198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accent2"/>
                </a:solidFill>
              </a:rPr>
              <a:t>Meet and plan the webinar</a:t>
            </a:r>
          </a:p>
          <a:p>
            <a:endParaRPr lang="en-AU" sz="825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Invite co-presenters to a 45-minute meeting to plan the webinar together.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AU" sz="75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Two-minute exercise  -  Ask everyone to write down what they would like to see as an outcome of the webinar (</a:t>
            </a:r>
            <a:r>
              <a:rPr lang="en-AU" sz="750" dirty="0" err="1">
                <a:cs typeface="Arial" panose="020B0604020202020204" pitchFamily="34" charset="0"/>
              </a:rPr>
              <a:t>e.g</a:t>
            </a:r>
            <a:r>
              <a:rPr lang="en-AU" sz="750" dirty="0">
                <a:cs typeface="Arial" panose="020B0604020202020204" pitchFamily="34" charset="0"/>
              </a:rPr>
              <a:t>: actions, changes to knowledge, awareness) in the chat. Ask everyone to tell the group what they have written. Document the goals for the webinar.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AU" sz="75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Decide the roles: Facilitator (Introduce, manage time and questions), Co-presenters (topics and time), Technical support x two (monitor questions, support participants and troubleshooting).</a:t>
            </a:r>
          </a:p>
          <a:p>
            <a:pPr lvl="1"/>
            <a:endParaRPr lang="en-AU" sz="75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Review the run sheet together – discuss stories and questions you want to focus on and document changes. Book a rehearsal three days prior to your event.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7D8CDB-F44D-4C6D-905F-A22706FE5F6A}"/>
              </a:ext>
            </a:extLst>
          </p:cNvPr>
          <p:cNvSpPr/>
          <p:nvPr/>
        </p:nvSpPr>
        <p:spPr>
          <a:xfrm>
            <a:off x="4780832" y="1253326"/>
            <a:ext cx="207627" cy="20292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CE971B-1C60-45D6-8398-8EF1299FF51D}"/>
              </a:ext>
            </a:extLst>
          </p:cNvPr>
          <p:cNvSpPr txBox="1"/>
          <p:nvPr/>
        </p:nvSpPr>
        <p:spPr>
          <a:xfrm>
            <a:off x="5092452" y="2378083"/>
            <a:ext cx="340374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accent2"/>
                </a:solidFill>
              </a:rPr>
              <a:t>Registration and promotion</a:t>
            </a:r>
          </a:p>
          <a:p>
            <a:endParaRPr lang="en-AU" sz="90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Who is your target audience? Is there an opportunity to work with another service to deliver jointly?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AU" sz="75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What channels do you regularly use to promote education and information events?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AU" sz="75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How will participants register? Will you track attendance? Will participants earn continuing professional development (CPD) points for participation?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9D24E2-CB2C-43F5-9755-1ACE5A010FE8}"/>
              </a:ext>
            </a:extLst>
          </p:cNvPr>
          <p:cNvSpPr/>
          <p:nvPr/>
        </p:nvSpPr>
        <p:spPr>
          <a:xfrm>
            <a:off x="4783202" y="2418352"/>
            <a:ext cx="207627" cy="20292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B0F393-1C17-4B2E-B291-1B63CAB34AF6}"/>
              </a:ext>
            </a:extLst>
          </p:cNvPr>
          <p:cNvSpPr txBox="1"/>
          <p:nvPr/>
        </p:nvSpPr>
        <p:spPr>
          <a:xfrm>
            <a:off x="5056844" y="3788352"/>
            <a:ext cx="3474958" cy="131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accent2"/>
                </a:solidFill>
              </a:rPr>
              <a:t>Meet and rehearse</a:t>
            </a:r>
          </a:p>
          <a:p>
            <a:endParaRPr lang="en-AU" sz="90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Test the tools and functions of the webinar tool with your co-presenter team (give everyone a chance to use the tools).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AU" sz="75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Check everyone has the necessary equipment (</a:t>
            </a:r>
            <a:r>
              <a:rPr lang="en-AU" sz="750" dirty="0" err="1">
                <a:cs typeface="Arial" panose="020B0604020202020204" pitchFamily="34" charset="0"/>
              </a:rPr>
              <a:t>e.g</a:t>
            </a:r>
            <a:r>
              <a:rPr lang="en-AU" sz="750" dirty="0">
                <a:cs typeface="Arial" panose="020B0604020202020204" pitchFamily="34" charset="0"/>
              </a:rPr>
              <a:t>: headset, stable internet).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AU" sz="750" dirty="0"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750" dirty="0">
                <a:cs typeface="Arial" panose="020B0604020202020204" pitchFamily="34" charset="0"/>
              </a:rPr>
              <a:t>Test recording (if you are planning to record).</a:t>
            </a:r>
            <a:endParaRPr lang="en-AU" sz="788" dirty="0">
              <a:cs typeface="Arial" panose="020B0604020202020204" pitchFamily="34" charset="0"/>
            </a:endParaRPr>
          </a:p>
          <a:p>
            <a:endParaRPr lang="en-AU" sz="825" dirty="0"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E5FFB3-DB51-4C9A-9026-1D71CE09D617}"/>
              </a:ext>
            </a:extLst>
          </p:cNvPr>
          <p:cNvSpPr/>
          <p:nvPr/>
        </p:nvSpPr>
        <p:spPr>
          <a:xfrm>
            <a:off x="4783298" y="3839042"/>
            <a:ext cx="207627" cy="20292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9A037-1B45-6B26-0AA9-05B694B3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Planning checklist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82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4FA64C-9390-4100-93EF-A11721D86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98472"/>
              </p:ext>
            </p:extLst>
          </p:nvPr>
        </p:nvGraphicFramePr>
        <p:xfrm>
          <a:off x="446417" y="795481"/>
          <a:ext cx="8251165" cy="39152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04617">
                  <a:extLst>
                    <a:ext uri="{9D8B030D-6E8A-4147-A177-3AD203B41FA5}">
                      <a16:colId xmlns:a16="http://schemas.microsoft.com/office/drawing/2014/main" val="968494050"/>
                    </a:ext>
                  </a:extLst>
                </a:gridCol>
                <a:gridCol w="1384678">
                  <a:extLst>
                    <a:ext uri="{9D8B030D-6E8A-4147-A177-3AD203B41FA5}">
                      <a16:colId xmlns:a16="http://schemas.microsoft.com/office/drawing/2014/main" val="1482086184"/>
                    </a:ext>
                  </a:extLst>
                </a:gridCol>
                <a:gridCol w="1605974">
                  <a:extLst>
                    <a:ext uri="{9D8B030D-6E8A-4147-A177-3AD203B41FA5}">
                      <a16:colId xmlns:a16="http://schemas.microsoft.com/office/drawing/2014/main" val="1557031009"/>
                    </a:ext>
                  </a:extLst>
                </a:gridCol>
                <a:gridCol w="1055896">
                  <a:extLst>
                    <a:ext uri="{9D8B030D-6E8A-4147-A177-3AD203B41FA5}">
                      <a16:colId xmlns:a16="http://schemas.microsoft.com/office/drawing/2014/main" val="2500821188"/>
                    </a:ext>
                  </a:extLst>
                </a:gridCol>
              </a:tblGrid>
              <a:tr h="281397">
                <a:tc>
                  <a:txBody>
                    <a:bodyPr/>
                    <a:lstStyle/>
                    <a:p>
                      <a:r>
                        <a:rPr lang="en-AU" sz="1100" dirty="0">
                          <a:solidFill>
                            <a:schemeClr val="accent6"/>
                          </a:solidFill>
                        </a:rPr>
                        <a:t>Topic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solidFill>
                            <a:schemeClr val="accent6"/>
                          </a:solidFill>
                        </a:rPr>
                        <a:t>Who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solidFill>
                            <a:schemeClr val="accent6"/>
                          </a:solidFill>
                        </a:rPr>
                        <a:t>Resource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solidFill>
                            <a:schemeClr val="accent6"/>
                          </a:solidFill>
                        </a:rPr>
                        <a:t>Timing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96100"/>
                  </a:ext>
                </a:extLst>
              </a:tr>
              <a:tr h="408479">
                <a:tc>
                  <a:txBody>
                    <a:bodyPr/>
                    <a:lstStyle/>
                    <a:p>
                      <a:r>
                        <a:rPr lang="en-AU" sz="700" b="1" dirty="0"/>
                        <a:t>Welcome</a:t>
                      </a:r>
                      <a:r>
                        <a:rPr lang="en-AU" sz="700" b="0" dirty="0"/>
                        <a:t> </a:t>
                      </a:r>
                    </a:p>
                    <a:p>
                      <a:r>
                        <a:rPr lang="en-AU" sz="700" b="1" dirty="0">
                          <a:solidFill>
                            <a:schemeClr val="tx1"/>
                          </a:solidFill>
                        </a:rPr>
                        <a:t>Acknowledgments of Country and Lived Experience</a:t>
                      </a:r>
                    </a:p>
                  </a:txBody>
                  <a:tcPr marL="68580" marR="68580" marT="34290" marB="34290">
                    <a:lnR>
                      <a:noFill/>
                    </a:lnR>
                    <a:lnT w="12700" cmpd="sng">
                      <a:noFill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Facilitator and Co-presenters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T w="12700" cmpd="sng">
                      <a:noFill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Resource slide pack for Acknowledgements</a:t>
                      </a:r>
                    </a:p>
                    <a:p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T w="12700" cmpd="sng">
                      <a:noFill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Five minutes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T w="12700" cmpd="sng">
                      <a:noFill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814015"/>
                  </a:ext>
                </a:extLst>
              </a:tr>
              <a:tr h="263104"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Seek consent from participants to record the session (if planning to record).</a:t>
                      </a:r>
                      <a:endParaRPr lang="en-AU" sz="7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Facilitator and Technical Support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700" b="0" kern="120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AU" sz="7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726626"/>
                  </a:ext>
                </a:extLst>
              </a:tr>
              <a:tr h="673803">
                <a:tc>
                  <a:txBody>
                    <a:bodyPr/>
                    <a:lstStyle/>
                    <a:p>
                      <a:r>
                        <a:rPr lang="en-AU" sz="700" b="1" kern="1200" dirty="0">
                          <a:solidFill>
                            <a:schemeClr val="tx1"/>
                          </a:solidFill>
                        </a:rPr>
                        <a:t>Introductions of Co-presenters </a:t>
                      </a:r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(Five minutes) </a:t>
                      </a:r>
                    </a:p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Facilitator and Co-presenters introduce themselves (Name, role and interest in MHPoC).</a:t>
                      </a:r>
                    </a:p>
                    <a:p>
                      <a:endParaRPr lang="en-AU" sz="700" b="0" kern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700" b="0" kern="1200" dirty="0">
                          <a:solidFill>
                            <a:schemeClr val="accent1"/>
                          </a:solidFill>
                        </a:rPr>
                        <a:t>Activity – Ask participants to introduce themselves and acknowledge Country in the chat (facilitator to acknowledge).</a:t>
                      </a:r>
                      <a:endParaRPr lang="en-AU" sz="700" b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Facilitator and Co-presenters</a:t>
                      </a:r>
                    </a:p>
                    <a:p>
                      <a:endParaRPr lang="en-AU" sz="1200" dirty="0"/>
                    </a:p>
                  </a:txBody>
                  <a:tcPr marL="68580" marR="68580" marT="34290" marB="3429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Chat function in your webinar tool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Five minutes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78234"/>
                  </a:ext>
                </a:extLst>
              </a:tr>
              <a:tr h="365779">
                <a:tc>
                  <a:txBody>
                    <a:bodyPr/>
                    <a:lstStyle/>
                    <a:p>
                      <a:r>
                        <a:rPr lang="en-AU" sz="700" b="1" dirty="0"/>
                        <a:t>About the MHPoC Project and Resources </a:t>
                      </a:r>
                    </a:p>
                    <a:p>
                      <a:r>
                        <a:rPr lang="en-AU" sz="700" dirty="0"/>
                        <a:t>Introduce MHPoC Education Process and Resources.</a:t>
                      </a:r>
                      <a:endParaRPr lang="en-A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00" dirty="0"/>
                        <a:t>Facilitator or Workshop representatives 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Resource slide pack for background to project and resources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10 minutes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3067637"/>
                  </a:ext>
                </a:extLst>
              </a:tr>
              <a:tr h="981828">
                <a:tc>
                  <a:txBody>
                    <a:bodyPr/>
                    <a:lstStyle/>
                    <a:p>
                      <a:r>
                        <a:rPr lang="en-AU" sz="700" b="1" dirty="0"/>
                        <a:t>Facilitated discussion and sharing </a:t>
                      </a:r>
                    </a:p>
                    <a:p>
                      <a:r>
                        <a:rPr lang="en-AU" sz="700" dirty="0"/>
                        <a:t>Each co-presenter hosts or co-hosts a discussion based on the following questions. </a:t>
                      </a:r>
                    </a:p>
                    <a:p>
                      <a:endParaRPr lang="en-AU" sz="7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700" b="0" dirty="0">
                          <a:solidFill>
                            <a:schemeClr val="accent1"/>
                          </a:solidFill>
                        </a:rPr>
                        <a:t>Why is the AMHCC and MHPoC important for consumers, families and carers?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700" b="0" dirty="0">
                          <a:solidFill>
                            <a:schemeClr val="accent1"/>
                          </a:solidFill>
                        </a:rPr>
                        <a:t>How might we use the MHPoC education materials to maximise clinical utility and application to practice?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700" b="0" dirty="0">
                          <a:solidFill>
                            <a:schemeClr val="accent1"/>
                          </a:solidFill>
                        </a:rPr>
                        <a:t>How might we build a shared understanding of the MHPoC through conversations?</a:t>
                      </a:r>
                    </a:p>
                    <a:p>
                      <a:endParaRPr lang="en-A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Facilitator and Co-presenters</a:t>
                      </a:r>
                    </a:p>
                    <a:p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Resource slide pack for questions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20 minutes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996689"/>
                  </a:ext>
                </a:extLst>
              </a:tr>
              <a:tr h="879153">
                <a:tc>
                  <a:txBody>
                    <a:bodyPr/>
                    <a:lstStyle/>
                    <a:p>
                      <a:r>
                        <a:rPr lang="en-AU" sz="700" b="1" dirty="0"/>
                        <a:t>Thank you and call to action – final activity</a:t>
                      </a:r>
                    </a:p>
                    <a:p>
                      <a:r>
                        <a:rPr lang="en-AU" sz="700" b="0" dirty="0">
                          <a:solidFill>
                            <a:schemeClr val="accent1"/>
                          </a:solidFill>
                        </a:rPr>
                        <a:t>Activity  One minute – In the chat - Ask participants to write down one action they will take to build their understanding about MHPoC.</a:t>
                      </a:r>
                    </a:p>
                    <a:p>
                      <a:r>
                        <a:rPr lang="en-AU" sz="700" dirty="0"/>
                        <a:t>Collect (save the chat log) and share with participants after the session along with</a:t>
                      </a:r>
                    </a:p>
                    <a:p>
                      <a:r>
                        <a:rPr lang="en-AU" sz="700" dirty="0"/>
                        <a:t>a link to the IHACPA MHPoC resources page </a:t>
                      </a:r>
                      <a:r>
                        <a:rPr lang="en-AU" sz="700" u="sng" dirty="0">
                          <a:solidFill>
                            <a:srgbClr val="008F54"/>
                          </a:solidFill>
                          <a:hlinkClick r:id="rId4"/>
                        </a:rPr>
                        <a:t>www.ihacpa.gov.au/MHPoC</a:t>
                      </a:r>
                      <a:r>
                        <a:rPr lang="en-AU" sz="700" u="sng" dirty="0">
                          <a:solidFill>
                            <a:srgbClr val="008F54"/>
                          </a:solidFill>
                        </a:rPr>
                        <a:t> </a:t>
                      </a:r>
                    </a:p>
                    <a:p>
                      <a:endParaRPr lang="en-AU" sz="700" u="sng" dirty="0">
                        <a:solidFill>
                          <a:srgbClr val="008F54"/>
                        </a:solidFill>
                      </a:endParaRPr>
                    </a:p>
                    <a:p>
                      <a:r>
                        <a:rPr lang="en-AU" sz="700" b="0" u="none" dirty="0">
                          <a:solidFill>
                            <a:schemeClr val="tx1"/>
                          </a:solidFill>
                        </a:rPr>
                        <a:t>Thank participants and co-presenters and encourage team discussion for learning and promoting MHPoC.</a:t>
                      </a:r>
                    </a:p>
                  </a:txBody>
                  <a:tcPr marL="68580" marR="68580" marT="34290" marB="3429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Facilitator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Chat function in your webinar tool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700" b="0" kern="1200" dirty="0">
                          <a:solidFill>
                            <a:schemeClr val="tx1"/>
                          </a:solidFill>
                        </a:rPr>
                        <a:t>Five minutes</a:t>
                      </a:r>
                      <a:endParaRPr lang="en-AU" sz="7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96894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8BCDD5A-013D-185C-A178-2E42B34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4" y="24731"/>
            <a:ext cx="8363306" cy="994172"/>
          </a:xfrm>
        </p:spPr>
        <p:txBody>
          <a:bodyPr/>
          <a:lstStyle/>
          <a:p>
            <a:r>
              <a:rPr lang="en-AU" dirty="0"/>
              <a:t>Run sheet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73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584D-E8BD-2439-EB89-62E94E7C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2241"/>
            <a:ext cx="7886700" cy="2139553"/>
          </a:xfrm>
        </p:spPr>
        <p:txBody>
          <a:bodyPr anchor="b">
            <a:normAutofit/>
          </a:bodyPr>
          <a:lstStyle/>
          <a:p>
            <a:r>
              <a:rPr lang="en-AU"/>
              <a:t>Webinar slide pack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78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39C0E-A2B9-4059-A16F-0D9BBF8FD435}"/>
              </a:ext>
            </a:extLst>
          </p:cNvPr>
          <p:cNvSpPr txBox="1"/>
          <p:nvPr/>
        </p:nvSpPr>
        <p:spPr>
          <a:xfrm>
            <a:off x="467544" y="1233534"/>
            <a:ext cx="8352928" cy="245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 of Country</a:t>
            </a:r>
            <a:endParaRPr lang="en-AU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[Add your Acknowledgement of Country here – consider how you can personalise your connection to the Country you are on and invite participants to share their own acknowledgement in the chat.]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https://aiatsis.gov.au/explore/map-indigenous-australia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1ABCB-F372-BA82-0D73-D3BA3861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25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B024-192E-5E33-5518-C5CA5903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Lived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83FF3-A7F8-B7E1-7D49-BB4C0FBAF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 of Lived Experience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[Add your Acknowledgements of Lived Experience here – invite your consumer, family and/or carer/peer rep to deliver this acknowledgement.]</a:t>
            </a:r>
          </a:p>
          <a:p>
            <a:endParaRPr lang="en-A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604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DESIGN_ID_IHPA GREY" val="7P4wSQBN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HPA PowerPoint - 16-9">
  <a:themeElements>
    <a:clrScheme name="IHPA">
      <a:dk1>
        <a:sysClr val="windowText" lastClr="000000"/>
      </a:dk1>
      <a:lt1>
        <a:sysClr val="window" lastClr="FFFFFF"/>
      </a:lt1>
      <a:dk2>
        <a:srgbClr val="333132"/>
      </a:dk2>
      <a:lt2>
        <a:srgbClr val="FFFFFF"/>
      </a:lt2>
      <a:accent1>
        <a:srgbClr val="004200"/>
      </a:accent1>
      <a:accent2>
        <a:srgbClr val="008542"/>
      </a:accent2>
      <a:accent3>
        <a:srgbClr val="7EC352"/>
      </a:accent3>
      <a:accent4>
        <a:srgbClr val="636466"/>
      </a:accent4>
      <a:accent5>
        <a:srgbClr val="939598"/>
      </a:accent5>
      <a:accent6>
        <a:srgbClr val="C7C8CA"/>
      </a:accent6>
      <a:hlink>
        <a:srgbClr val="000000"/>
      </a:hlink>
      <a:folHlink>
        <a:srgbClr val="000000"/>
      </a:folHlink>
    </a:clrScheme>
    <a:fontScheme name="IH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0" tIns="0" rIns="0" bIns="0" rtlCol="0" anchor="t" anchorCtr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IHPA Grey">
  <a:themeElements>
    <a:clrScheme name="IHPA">
      <a:dk1>
        <a:sysClr val="windowText" lastClr="000000"/>
      </a:dk1>
      <a:lt1>
        <a:sysClr val="window" lastClr="FFFFFF"/>
      </a:lt1>
      <a:dk2>
        <a:srgbClr val="333132"/>
      </a:dk2>
      <a:lt2>
        <a:srgbClr val="FFFFFF"/>
      </a:lt2>
      <a:accent1>
        <a:srgbClr val="004200"/>
      </a:accent1>
      <a:accent2>
        <a:srgbClr val="008542"/>
      </a:accent2>
      <a:accent3>
        <a:srgbClr val="7EC352"/>
      </a:accent3>
      <a:accent4>
        <a:srgbClr val="636466"/>
      </a:accent4>
      <a:accent5>
        <a:srgbClr val="939598"/>
      </a:accent5>
      <a:accent6>
        <a:srgbClr val="C7C8CA"/>
      </a:accent6>
      <a:hlink>
        <a:srgbClr val="000000"/>
      </a:hlink>
      <a:folHlink>
        <a:srgbClr val="000000"/>
      </a:folHlink>
    </a:clrScheme>
    <a:fontScheme name="IH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solidFill>
              <a:srgbClr val="252D59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eme1">
  <a:themeElements>
    <a:clrScheme name="IHACPA">
      <a:dk1>
        <a:srgbClr val="15272F"/>
      </a:dk1>
      <a:lt1>
        <a:srgbClr val="54C1AF"/>
      </a:lt1>
      <a:dk2>
        <a:srgbClr val="15272F"/>
      </a:dk2>
      <a:lt2>
        <a:srgbClr val="FFFFFF"/>
      </a:lt2>
      <a:accent1>
        <a:srgbClr val="15272F"/>
      </a:accent1>
      <a:accent2>
        <a:srgbClr val="104F99"/>
      </a:accent2>
      <a:accent3>
        <a:srgbClr val="0080C4"/>
      </a:accent3>
      <a:accent4>
        <a:srgbClr val="008F55"/>
      </a:accent4>
      <a:accent5>
        <a:srgbClr val="54C1AF"/>
      </a:accent5>
      <a:accent6>
        <a:srgbClr val="FFFFFF"/>
      </a:accent6>
      <a:hlink>
        <a:srgbClr val="0080C4"/>
      </a:hlink>
      <a:folHlink>
        <a:srgbClr val="104F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32BFA80-B402-44BD-8868-A43D04F577BE}" vid="{8D98B84D-2185-422A-AD74-2522AAD9C7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IHPA PowerPoint - 16-9</Template>
  <TotalTime>1242</TotalTime>
  <Words>1710</Words>
  <Application>Microsoft Office PowerPoint</Application>
  <PresentationFormat>On-screen Show (16:9)</PresentationFormat>
  <Paragraphs>214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Josefin Sans</vt:lpstr>
      <vt:lpstr>JosefinSans-Bold</vt:lpstr>
      <vt:lpstr>IHPA PowerPoint - 16-9</vt:lpstr>
      <vt:lpstr>IHPA Grey</vt:lpstr>
      <vt:lpstr>Theme1</vt:lpstr>
      <vt:lpstr>Resource seven</vt:lpstr>
      <vt:lpstr>Australian Mental Health Care Classification</vt:lpstr>
      <vt:lpstr>Webinar overview</vt:lpstr>
      <vt:lpstr>Webinar ‘how to’ plan</vt:lpstr>
      <vt:lpstr>Planning checklist</vt:lpstr>
      <vt:lpstr>Run sheet</vt:lpstr>
      <vt:lpstr>Webinar slide pack</vt:lpstr>
      <vt:lpstr>Acknowledgement of Country</vt:lpstr>
      <vt:lpstr>Lived Experience</vt:lpstr>
      <vt:lpstr>Consent to record?</vt:lpstr>
      <vt:lpstr>Introductions</vt:lpstr>
      <vt:lpstr>PowerPoint Presentation</vt:lpstr>
      <vt:lpstr>PowerPoint Presentation</vt:lpstr>
      <vt:lpstr>Mental Health Phase of Care</vt:lpstr>
      <vt:lpstr>PowerPoint Presentation</vt:lpstr>
      <vt:lpstr>Background to MHPoC project</vt:lpstr>
      <vt:lpstr>Resources</vt:lpstr>
      <vt:lpstr>Principles</vt:lpstr>
      <vt:lpstr>PowerPoint Presentation</vt:lpstr>
      <vt:lpstr>Mental Health Phase of Care</vt:lpstr>
      <vt:lpstr>Mental Health Phase of Care</vt:lpstr>
      <vt:lpstr>Mental Health Phase of Care</vt:lpstr>
      <vt:lpstr>Activity </vt:lpstr>
      <vt:lpstr>Thank you</vt:lpstr>
    </vt:vector>
  </TitlesOfParts>
  <Company>Dept Health And Ageing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IHPA MHPoC Overview Video Storyboard</dc:title>
  <dc:creator>Eve Learning</dc:creator>
  <cp:keywords>Version 5</cp:keywords>
  <cp:lastModifiedBy>OHLSSON, Rosie</cp:lastModifiedBy>
  <cp:revision>124</cp:revision>
  <dcterms:created xsi:type="dcterms:W3CDTF">2022-05-06T04:21:42Z</dcterms:created>
  <dcterms:modified xsi:type="dcterms:W3CDTF">2022-11-29T05:27:14Z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FCD9E8EE-0080-489E-A65B-D88319D5C564</vt:lpwstr>
  </property>
  <property fmtid="{D5CDD505-2E9C-101B-9397-08002B2CF9AE}" pid="3" name="ArticulatePath">
    <vt:lpwstr>template</vt:lpwstr>
  </property>
</Properties>
</file>